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9" r:id="rId2"/>
    <p:sldId id="503" r:id="rId3"/>
    <p:sldId id="987" r:id="rId4"/>
    <p:sldId id="989" r:id="rId5"/>
    <p:sldId id="990" r:id="rId6"/>
    <p:sldId id="991" r:id="rId7"/>
    <p:sldId id="992" r:id="rId8"/>
    <p:sldId id="993" r:id="rId9"/>
    <p:sldId id="994" r:id="rId10"/>
    <p:sldId id="995" r:id="rId11"/>
    <p:sldId id="996" r:id="rId12"/>
    <p:sldId id="997" r:id="rId13"/>
    <p:sldId id="403" r:id="rId14"/>
    <p:sldId id="984" r:id="rId15"/>
    <p:sldId id="998" r:id="rId16"/>
    <p:sldId id="522" r:id="rId17"/>
    <p:sldId id="913" r:id="rId18"/>
    <p:sldId id="978" r:id="rId19"/>
    <p:sldId id="980" r:id="rId20"/>
    <p:sldId id="981" r:id="rId21"/>
    <p:sldId id="982" r:id="rId22"/>
    <p:sldId id="985" r:id="rId23"/>
    <p:sldId id="986" r:id="rId24"/>
    <p:sldId id="958" r:id="rId25"/>
    <p:sldId id="366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S Mincho" panose="02020609040205080304" pitchFamily="49" charset="-128"/>
      <p:regular r:id="rId33"/>
    </p:embeddedFont>
    <p:embeddedFont>
      <p:font typeface="PMingLiU" panose="02020500000000000000" pitchFamily="18" charset="-120"/>
      <p:regular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Segoe UI Semilight" panose="020B0402040204020203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484848"/>
    <a:srgbClr val="FF00FF"/>
    <a:srgbClr val="FFFF66"/>
    <a:srgbClr val="000000"/>
    <a:srgbClr val="707475"/>
    <a:srgbClr val="B9602B"/>
    <a:srgbClr val="D5D5D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961" autoAdjust="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3912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F9AC-B945-4F5F-B286-2E65FCD95B3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31289-C2F8-4E3D-A88C-3A5BCAE97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1DD69-2F75-456F-B320-A47B18A8D9A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42B24-B230-44D8-A7F7-5128DE9B0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12912-3427-43FA-AFAA-6AD9778EE7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12912-3427-43FA-AFAA-6AD9778EE7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079" y="4373549"/>
            <a:ext cx="9144000" cy="831458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079" y="5305046"/>
            <a:ext cx="9144000" cy="494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072" y="6461777"/>
            <a:ext cx="3405853" cy="234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29C3C-ED02-453F-B42A-911EF0CCE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6"/>
            <a:ext cx="12192000" cy="340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2190E-543F-4102-A153-FDDC1048D4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7" y="231620"/>
            <a:ext cx="3116020" cy="14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6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82" y="373250"/>
            <a:ext cx="11400479" cy="604380"/>
          </a:xfrm>
        </p:spPr>
        <p:txBody>
          <a:bodyPr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6159" y="914775"/>
            <a:ext cx="11400716" cy="498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00D771D-160F-461D-9DB0-16CE8EC39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AEC8F-4CBB-490F-BCD0-4D436B3D2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031DD2-2D1E-4B3F-AE89-C92CA89537F6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7FC45-6A88-4F5D-8A66-FACD2444C5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6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Guid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82" y="237058"/>
            <a:ext cx="11400479" cy="604380"/>
          </a:xfrm>
        </p:spPr>
        <p:txBody>
          <a:bodyPr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6159" y="710487"/>
            <a:ext cx="11400716" cy="498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00D771D-160F-461D-9DB0-16CE8EC39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AEC8F-4CBB-490F-BCD0-4D436B3D2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031DD2-2D1E-4B3F-AE89-C92CA89537F6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7FC45-6A88-4F5D-8A66-FACD2444C5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Key 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82" y="373250"/>
            <a:ext cx="11405504" cy="604380"/>
          </a:xfrm>
        </p:spPr>
        <p:txBody>
          <a:bodyPr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6382" y="930959"/>
            <a:ext cx="11405503" cy="498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862046" y="1889307"/>
            <a:ext cx="4782393" cy="3982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2000">
                <a:latin typeface="+mn-lt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FCD884CB-05E8-4021-AFA6-7781AB9B9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B6A86-232A-41E7-8E87-AADBE2C6B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63EB0D-1EDB-48E0-9F36-C4554453C097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B7AC9-A251-4E6C-A854-E454EE7F3D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1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Sp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82" y="373249"/>
            <a:ext cx="11405503" cy="1192269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29" y="1720158"/>
            <a:ext cx="5272592" cy="43366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2400">
                <a:latin typeface="+mn-lt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459310" y="1720158"/>
            <a:ext cx="5362576" cy="43366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2400">
                <a:latin typeface="+mn-lt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97332AF-70D2-4C71-8296-64B29A45D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41D8D-3CA2-4C64-9531-92D4487AB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CC14AE-41F7-4185-A3A3-5E2D33418FEC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208B4D-C24A-4C1F-BBC4-1273525B2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2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Sp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29" y="1720158"/>
            <a:ext cx="5272592" cy="43366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2400">
                <a:latin typeface="+mn-lt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459310" y="1720158"/>
            <a:ext cx="5362576" cy="43366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2400">
                <a:latin typeface="+mn-lt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97332AF-70D2-4C71-8296-64B29A45D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41D8D-3CA2-4C64-9531-92D4487AB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CC14AE-41F7-4185-A3A3-5E2D33418FEC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208B4D-C24A-4C1F-BBC4-1273525B2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7ED731D-04B5-44AE-9FC2-60C1F7F9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83" y="373250"/>
            <a:ext cx="11551780" cy="604380"/>
          </a:xfrm>
        </p:spPr>
        <p:txBody>
          <a:bodyPr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839B2AB-054E-4438-ACA8-CCDE6A7AF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159" y="930958"/>
            <a:ext cx="11552020" cy="53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7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9323515-A502-429E-9953-0232175C5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139E62-D8AE-49AF-BDED-2346525077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BBA86-DB40-43DA-8B29-5BE8D9D8FFF7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392C04-6601-4096-A8E1-2B14B0CD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82" y="368085"/>
            <a:ext cx="11400479" cy="897817"/>
          </a:xfrm>
        </p:spPr>
        <p:txBody>
          <a:bodyPr anchor="t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C0D67-DD19-4538-81D9-208ACEFE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6159" y="863499"/>
            <a:ext cx="11400716" cy="498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00D771D-160F-461D-9DB0-16CE8EC39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AEC8F-4CBB-490F-BCD0-4D436B3D2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031DD2-2D1E-4B3F-AE89-C92CA89537F6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7FC45-6A88-4F5D-8A66-FACD2444C5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8B73ACE9-4A90-4BE0-AC76-3B2A7541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21" y="370851"/>
            <a:ext cx="10515600" cy="63755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E06F5A8-478F-457C-8878-133E973D86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5925" y="3633276"/>
            <a:ext cx="5275574" cy="2862419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 typeface="Wingdings" panose="05000000000000000000" pitchFamily="2" charset="2"/>
              <a:buChar char="§"/>
              <a:defRPr sz="2000" b="1" u="sng"/>
            </a:lvl1pPr>
            <a:lvl2pPr marL="230188" indent="-169863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341313" indent="-169863"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‒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5229E8D7-B08C-400E-A023-9F074451C4F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18275" y="3633276"/>
            <a:ext cx="5698599" cy="2862419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 typeface="Wingdings" panose="05000000000000000000" pitchFamily="2" charset="2"/>
              <a:buChar char="§"/>
              <a:defRPr sz="2000" b="1" u="sng"/>
            </a:lvl1pPr>
            <a:lvl2pPr marL="230188" indent="-169863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341313" indent="-169863"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‒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4CE31E1F-F4AF-47F9-9FE6-E39AFBAF42A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18275" y="1617525"/>
            <a:ext cx="5698599" cy="1811476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 typeface="Wingdings" panose="05000000000000000000" pitchFamily="2" charset="2"/>
              <a:buChar char="§"/>
              <a:defRPr sz="2000" b="1" u="sng">
                <a:solidFill>
                  <a:schemeClr val="accent2"/>
                </a:solidFill>
              </a:defRPr>
            </a:lvl1pPr>
            <a:lvl2pPr marL="230188" indent="-169863">
              <a:buClr>
                <a:schemeClr val="tx1"/>
              </a:buClr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2pPr>
            <a:lvl3pPr marL="341313" indent="-169863">
              <a:buClr>
                <a:schemeClr val="tx1"/>
              </a:buClr>
              <a:buFont typeface="Calibri" panose="020F0502020204030204" pitchFamily="34" charset="0"/>
              <a:buChar char="‒"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882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frastructur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079" y="4373549"/>
            <a:ext cx="9144000" cy="831458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079" y="5305046"/>
            <a:ext cx="9144000" cy="494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072" y="6461777"/>
            <a:ext cx="3405853" cy="234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29C3C-ED02-453F-B42A-911EF0CCE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5"/>
          <a:stretch/>
        </p:blipFill>
        <p:spPr>
          <a:xfrm>
            <a:off x="0" y="-1334"/>
            <a:ext cx="12192000" cy="3461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2190E-543F-4102-A153-FDDC1048D4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7" y="231620"/>
            <a:ext cx="3116020" cy="14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nected Hom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079" y="4373549"/>
            <a:ext cx="9144000" cy="831458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079" y="5305046"/>
            <a:ext cx="9144000" cy="494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072" y="6461777"/>
            <a:ext cx="3405853" cy="234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29C3C-ED02-453F-B42A-911EF0CCE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20"/>
            <a:ext cx="12192000" cy="340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2190E-543F-4102-A153-FDDC1048D4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7" y="231620"/>
            <a:ext cx="3116020" cy="14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3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dustrial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079" y="4373549"/>
            <a:ext cx="9144000" cy="831458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079" y="5305046"/>
            <a:ext cx="9144000" cy="494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072" y="6461777"/>
            <a:ext cx="3405853" cy="234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29C3C-ED02-453F-B42A-911EF0CCE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20"/>
            <a:ext cx="12192000" cy="340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2190E-543F-4102-A153-FDDC1048D4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7" y="231620"/>
            <a:ext cx="3116020" cy="14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8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terprise Data Center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079" y="4373549"/>
            <a:ext cx="9144000" cy="831458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079" y="5305046"/>
            <a:ext cx="9144000" cy="494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072" y="6461777"/>
            <a:ext cx="3405853" cy="234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29C3C-ED02-453F-B42A-911EF0CCE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20"/>
            <a:ext cx="12192000" cy="340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2190E-543F-4102-A153-FDDC1048D4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7" y="231620"/>
            <a:ext cx="3116020" cy="14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tional Blank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869938"/>
            <a:ext cx="9144000" cy="831458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4929"/>
            <a:ext cx="9144000" cy="494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812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6" y="633255"/>
            <a:ext cx="3383417" cy="160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072" y="6461777"/>
            <a:ext cx="3405853" cy="2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83" y="368085"/>
            <a:ext cx="11405504" cy="1177494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83" y="1711104"/>
            <a:ext cx="11215304" cy="43456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2800">
                <a:latin typeface="+mn-lt"/>
                <a:cs typeface="Segoe UI Semilight" panose="020B04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+mn-lt"/>
                <a:cs typeface="Segoe UI Semilight" panose="020B04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DC60F6-BA6F-4A71-A734-C33391802037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027868F-8B47-40D5-8A62-9E804D185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DCC652-4737-4843-948F-C30E9239DF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8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9323515-A502-429E-9953-0232175C5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139E62-D8AE-49AF-BDED-2346525077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BBA86-DB40-43DA-8B29-5BE8D9D8FFF7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392C04-6601-4096-A8E1-2B14B0CD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82" y="368085"/>
            <a:ext cx="11400479" cy="1169402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C0D67-DD19-4538-81D9-208ACEFE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82" y="373250"/>
            <a:ext cx="11405503" cy="604380"/>
          </a:xfrm>
        </p:spPr>
        <p:txBody>
          <a:bodyPr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47" y="6621678"/>
            <a:ext cx="410936" cy="230421"/>
          </a:xfrm>
        </p:spPr>
        <p:txBody>
          <a:bodyPr/>
          <a:lstStyle>
            <a:lvl1pPr>
              <a:defRPr sz="800"/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16159" y="930959"/>
            <a:ext cx="11405740" cy="498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012353-DADB-4AD4-9297-EB36AD8E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82" y="1720158"/>
            <a:ext cx="11215304" cy="43366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2800">
                <a:latin typeface="+mn-lt"/>
                <a:cs typeface="Segoe UI Semilight" panose="020B0402040204020203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+mn-lt"/>
                <a:cs typeface="Segoe UI Semilight" panose="020B0402040204020203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6E300B0-8A3A-4C83-9C8E-55D29B02D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B2F4E2-F051-4E2B-92DA-56AD470D9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31" y="6637465"/>
            <a:ext cx="3119337" cy="2146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281EBC-E445-47EE-845E-6AFDEF689DB9}"/>
              </a:ext>
            </a:extLst>
          </p:cNvPr>
          <p:cNvSpPr/>
          <p:nvPr userDrawn="1"/>
        </p:nvSpPr>
        <p:spPr>
          <a:xfrm>
            <a:off x="0" y="-4767"/>
            <a:ext cx="1219200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48E57-B448-4AA6-9BE3-2D290569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5" y="6211408"/>
            <a:ext cx="1121970" cy="5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623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47" y="6580414"/>
            <a:ext cx="410936" cy="271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Segoe UI Semilight" panose="020B0402040204020203" pitchFamily="34" charset="0"/>
              </a:defRPr>
            </a:lvl1pPr>
          </a:lstStyle>
          <a:p>
            <a:fld id="{53FB094F-9AA1-4DCE-ACF7-7045DF449F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78C4-B534-4643-9110-17BB20BA3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4325" y="6629396"/>
            <a:ext cx="1762114" cy="22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MaxLinear Confidential</a:t>
            </a:r>
          </a:p>
        </p:txBody>
      </p:sp>
    </p:spTree>
    <p:extLst>
      <p:ext uri="{BB962C8B-B14F-4D97-AF65-F5344CB8AC3E}">
        <p14:creationId xmlns:p14="http://schemas.microsoft.com/office/powerpoint/2010/main" val="5162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  <p:sldLayoutId id="2147483707" r:id="rId3"/>
    <p:sldLayoutId id="2147483708" r:id="rId4"/>
    <p:sldLayoutId id="2147483709" r:id="rId5"/>
    <p:sldLayoutId id="2147483705" r:id="rId6"/>
    <p:sldLayoutId id="2147483687" r:id="rId7"/>
    <p:sldLayoutId id="2147483678" r:id="rId8"/>
    <p:sldLayoutId id="2147483696" r:id="rId9"/>
    <p:sldLayoutId id="2147483679" r:id="rId10"/>
    <p:sldLayoutId id="2147483718" r:id="rId11"/>
    <p:sldLayoutId id="2147483688" r:id="rId12"/>
    <p:sldLayoutId id="2147483700" r:id="rId13"/>
    <p:sldLayoutId id="2147483710" r:id="rId14"/>
    <p:sldLayoutId id="2147483719" r:id="rId15"/>
    <p:sldLayoutId id="2147483720" r:id="rId16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r.com/products/zyqn-evb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5" Type="http://schemas.openxmlformats.org/officeDocument/2006/relationships/hyperlink" Target="http://www.maxlinear.com/products/zyqn-7020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exar.com/xilinx/zynq-ultrascale-pl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maxlinear.com/xilinx/zynq-ultrascale-plus_nomgt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AAC8-6CF2-4277-A496-04CD4D0F7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79" y="4246945"/>
            <a:ext cx="10249772" cy="831458"/>
          </a:xfrm>
        </p:spPr>
        <p:txBody>
          <a:bodyPr>
            <a:normAutofit fontScale="90000"/>
          </a:bodyPr>
          <a:lstStyle/>
          <a:p>
            <a:r>
              <a:rPr lang="en-US" dirty="0"/>
              <a:t>Power Management Solutions for Xilinx</a:t>
            </a:r>
            <a:r>
              <a:rPr lang="en-US" baseline="30000" dirty="0"/>
              <a:t>®</a:t>
            </a:r>
            <a:r>
              <a:rPr lang="en-US" dirty="0"/>
              <a:t> FPGAs/SoCs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79A9A-2014-4D42-A4B5-2B945E76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079" y="5522762"/>
            <a:ext cx="9144000" cy="494437"/>
          </a:xfrm>
        </p:spPr>
        <p:txBody>
          <a:bodyPr/>
          <a:lstStyle/>
          <a:p>
            <a:r>
              <a:rPr lang="en-US" dirty="0"/>
              <a:t>April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8A60A-A72D-4FCB-9B1D-FE6893FBA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40999"/>
            <a:ext cx="1536987" cy="538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993DC-5F79-4527-A93A-BBD4FF529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52" y="5940999"/>
            <a:ext cx="2074667" cy="5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9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7338-AC07-4EF3-B709-7BBD5BD9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Resolutions </a:t>
            </a:r>
            <a:r>
              <a:rPr lang="en-US" sz="3200" i="1" dirty="0"/>
              <a:t>continued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D2B7-CAB4-4FE7-9774-20E7BFEB5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83" y="1425355"/>
            <a:ext cx="11215304" cy="2270346"/>
          </a:xfrm>
        </p:spPr>
        <p:txBody>
          <a:bodyPr/>
          <a:lstStyle/>
          <a:p>
            <a:r>
              <a:rPr lang="en-US" dirty="0"/>
              <a:t>Power Rail Sequencing</a:t>
            </a:r>
          </a:p>
          <a:p>
            <a:pPr lvl="1"/>
            <a:r>
              <a:rPr lang="en-US" dirty="0"/>
              <a:t>Challenges</a:t>
            </a:r>
          </a:p>
          <a:p>
            <a:pPr lvl="2"/>
            <a:r>
              <a:rPr lang="en-US" dirty="0"/>
              <a:t>Strict power up and power down sequencing requirements</a:t>
            </a:r>
          </a:p>
          <a:p>
            <a:pPr lvl="2"/>
            <a:r>
              <a:rPr lang="en-US" dirty="0"/>
              <a:t>Power up sequencing requirements different than power down</a:t>
            </a:r>
          </a:p>
          <a:p>
            <a:pPr lvl="2"/>
            <a:r>
              <a:rPr lang="en-US" dirty="0"/>
              <a:t>Power rail grouping based on V</a:t>
            </a:r>
            <a:r>
              <a:rPr lang="en-US" baseline="-25000" dirty="0"/>
              <a:t>OUT</a:t>
            </a:r>
            <a:r>
              <a:rPr lang="en-US" dirty="0"/>
              <a:t> but must also permit sequencing to be realized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8CEE7-689E-4F12-9863-7FB60B20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E76F57-7FDF-40AD-AEA0-C322CE0200F6}"/>
              </a:ext>
            </a:extLst>
          </p:cNvPr>
          <p:cNvSpPr txBox="1">
            <a:spLocks/>
          </p:cNvSpPr>
          <p:nvPr/>
        </p:nvSpPr>
        <p:spPr>
          <a:xfrm>
            <a:off x="606583" y="3695700"/>
            <a:ext cx="6803867" cy="272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lang="en-US" sz="2800" b="0" kern="120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Resolution</a:t>
            </a:r>
          </a:p>
          <a:p>
            <a:pPr lvl="2"/>
            <a:r>
              <a:rPr lang="en-US" dirty="0"/>
              <a:t>Uses internal digital control to easily manage sequencing requirements</a:t>
            </a:r>
          </a:p>
          <a:p>
            <a:pPr lvl="2"/>
            <a:r>
              <a:rPr lang="en-US" dirty="0"/>
              <a:t>Programmable sequencing meets </a:t>
            </a:r>
            <a:r>
              <a:rPr lang="en-US" dirty="0" err="1"/>
              <a:t>UltraScale</a:t>
            </a:r>
            <a:r>
              <a:rPr lang="en-US" dirty="0"/>
              <a:t>+ spec for both power up and power down</a:t>
            </a:r>
          </a:p>
          <a:p>
            <a:pPr lvl="2"/>
            <a:r>
              <a:rPr lang="en-US" dirty="0"/>
              <a:t>Keeps number of separate rails to minimum required to comply with </a:t>
            </a:r>
            <a:r>
              <a:rPr lang="en-US" dirty="0" err="1"/>
              <a:t>UltraScale</a:t>
            </a:r>
            <a:r>
              <a:rPr lang="en-US" dirty="0"/>
              <a:t>+ sequencing requirements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76AA86-33C5-43AB-8A02-A6D78627B087}"/>
              </a:ext>
            </a:extLst>
          </p:cNvPr>
          <p:cNvGrpSpPr/>
          <p:nvPr/>
        </p:nvGrpSpPr>
        <p:grpSpPr>
          <a:xfrm>
            <a:off x="7410450" y="4093526"/>
            <a:ext cx="4279222" cy="1535238"/>
            <a:chOff x="6518515" y="4108363"/>
            <a:chExt cx="5097917" cy="1828958"/>
          </a:xfrm>
        </p:grpSpPr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2E8AA356-9889-4306-B6AF-8EBE3DF6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200" y="4108363"/>
              <a:ext cx="2446232" cy="18289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1459B0-7866-4948-9485-6514124A3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15" y="4108363"/>
              <a:ext cx="2446232" cy="1828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03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7338-AC07-4EF3-B709-7BBD5BD9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Resolutions </a:t>
            </a:r>
            <a:r>
              <a:rPr lang="en-US" sz="3200" i="1" dirty="0"/>
              <a:t>continued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D2B7-CAB4-4FE7-9774-20E7BFEB5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83" y="1425355"/>
            <a:ext cx="7670642" cy="2270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Core Load</a:t>
            </a:r>
          </a:p>
          <a:p>
            <a:pPr lvl="1"/>
            <a:r>
              <a:rPr lang="en-US" dirty="0"/>
              <a:t>Challenge</a:t>
            </a:r>
          </a:p>
          <a:p>
            <a:pPr lvl="2"/>
            <a:r>
              <a:rPr lang="en-US" dirty="0"/>
              <a:t>The core load is difficult to determine with absolute certainty</a:t>
            </a:r>
          </a:p>
          <a:p>
            <a:pPr lvl="1"/>
            <a:r>
              <a:rPr lang="en-US" dirty="0"/>
              <a:t>Resolution</a:t>
            </a:r>
          </a:p>
          <a:p>
            <a:pPr lvl="2"/>
            <a:r>
              <a:rPr lang="en-US" dirty="0"/>
              <a:t>Flexible solution allows max current to be adjusted without complete redesign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8CEE7-689E-4F12-9863-7FB60B20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E76F57-7FDF-40AD-AEA0-C322CE0200F6}"/>
              </a:ext>
            </a:extLst>
          </p:cNvPr>
          <p:cNvSpPr txBox="1">
            <a:spLocks/>
          </p:cNvSpPr>
          <p:nvPr/>
        </p:nvSpPr>
        <p:spPr>
          <a:xfrm>
            <a:off x="606583" y="3695700"/>
            <a:ext cx="7956392" cy="272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lang="en-US" sz="2800" b="0" kern="120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Challenge</a:t>
            </a:r>
          </a:p>
          <a:p>
            <a:pPr lvl="2"/>
            <a:r>
              <a:rPr lang="en-US" dirty="0" err="1"/>
              <a:t>UltraScale</a:t>
            </a:r>
            <a:r>
              <a:rPr lang="en-US" dirty="0"/>
              <a:t>+ has tight constraints on V</a:t>
            </a:r>
            <a:r>
              <a:rPr lang="en-US" baseline="-25000" dirty="0"/>
              <a:t>OUT</a:t>
            </a:r>
            <a:r>
              <a:rPr lang="en-US" dirty="0"/>
              <a:t> for some rails</a:t>
            </a:r>
          </a:p>
          <a:p>
            <a:pPr lvl="2"/>
            <a:r>
              <a:rPr lang="en-US" dirty="0"/>
              <a:t>Actual measured results rather than simulation much preferred</a:t>
            </a:r>
          </a:p>
          <a:p>
            <a:pPr lvl="1"/>
            <a:r>
              <a:rPr lang="en-US" dirty="0"/>
              <a:t>Resolution</a:t>
            </a:r>
          </a:p>
          <a:p>
            <a:pPr lvl="2"/>
            <a:r>
              <a:rPr lang="en-US" dirty="0"/>
              <a:t>See Slide # 12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52BDA-E190-43AA-99DB-93B28F9E4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21" y="1695279"/>
            <a:ext cx="3393669" cy="22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1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B42C-B879-4EC5-B82D-3699D9E8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4B7D-99B1-44C3-8F77-0D9C01483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Measurements</a:t>
            </a:r>
          </a:p>
          <a:p>
            <a:pPr lvl="1"/>
            <a:r>
              <a:rPr lang="en-US" dirty="0"/>
              <a:t>Simulation does not take into account board </a:t>
            </a:r>
            <a:r>
              <a:rPr lang="en-US" dirty="0" err="1"/>
              <a:t>parasitics</a:t>
            </a:r>
            <a:endParaRPr lang="en-US" dirty="0"/>
          </a:p>
          <a:p>
            <a:pPr lvl="2"/>
            <a:r>
              <a:rPr lang="en-US" dirty="0"/>
              <a:t>When output cap is &lt;1mR plane Z is significant</a:t>
            </a:r>
          </a:p>
          <a:p>
            <a:pPr lvl="2"/>
            <a:r>
              <a:rPr lang="en-US" dirty="0"/>
              <a:t>Most simulations do not model </a:t>
            </a:r>
            <a:r>
              <a:rPr lang="en-US" dirty="0" err="1"/>
              <a:t>esl</a:t>
            </a:r>
            <a:r>
              <a:rPr lang="en-US" dirty="0"/>
              <a:t> of caps</a:t>
            </a:r>
          </a:p>
          <a:p>
            <a:pPr lvl="2"/>
            <a:r>
              <a:rPr lang="en-US" dirty="0"/>
              <a:t>Efficiency measured in range of 83-95% depending on </a:t>
            </a:r>
            <a:r>
              <a:rPr lang="en-US" dirty="0" err="1"/>
              <a:t>Fsw</a:t>
            </a:r>
            <a:r>
              <a:rPr lang="en-US" dirty="0"/>
              <a:t> and load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AE5D9-7EC4-4A1B-93C7-55EDC7B7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7B34F-674C-47CE-82C7-C9A9261D9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66" y="1925605"/>
            <a:ext cx="4782169" cy="3006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F52D8-5ECF-4211-A4A7-96603D81CE9B}"/>
              </a:ext>
            </a:extLst>
          </p:cNvPr>
          <p:cNvSpPr txBox="1"/>
          <p:nvPr/>
        </p:nvSpPr>
        <p:spPr>
          <a:xfrm>
            <a:off x="7952298" y="5022786"/>
            <a:ext cx="166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0.9V 5-25A step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62F5F0C5-8413-4C45-885B-5B7B40AA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856" y="6586707"/>
            <a:ext cx="188477" cy="1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1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84344-1D3D-4BD1-8723-91752F0B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39ECB8-B52E-4C72-BC38-82903032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Optimized Power Management IC Provides Highly Efficient Rails for Xilinx Zynq </a:t>
            </a:r>
            <a:r>
              <a:rPr lang="en-US" dirty="0" err="1"/>
              <a:t>UltraScale</a:t>
            </a:r>
            <a:r>
              <a:rPr lang="en-US" dirty="0"/>
              <a:t>+ ZU2 and ZU3 </a:t>
            </a:r>
            <a:r>
              <a:rPr lang="en-US" dirty="0" err="1"/>
              <a:t>MPSoCs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B8783-F3DA-40B0-A0B6-624CE258A847}"/>
              </a:ext>
            </a:extLst>
          </p:cNvPr>
          <p:cNvSpPr txBox="1"/>
          <p:nvPr/>
        </p:nvSpPr>
        <p:spPr>
          <a:xfrm>
            <a:off x="766850" y="5199024"/>
            <a:ext cx="421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Pre-Programmed Bucks Provide System, Memory, I/O and Core Power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810B87B-C6EE-4256-8D17-212EEBE6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2280016"/>
            <a:ext cx="4657322" cy="277671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6F7CA75-7C31-4302-8028-015428442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61" y="1779792"/>
            <a:ext cx="5715000" cy="327693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08B6115-522C-4A91-8E61-FA4B812DDA44}"/>
              </a:ext>
            </a:extLst>
          </p:cNvPr>
          <p:cNvSpPr txBox="1"/>
          <p:nvPr/>
        </p:nvSpPr>
        <p:spPr>
          <a:xfrm>
            <a:off x="6620240" y="5199024"/>
            <a:ext cx="421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Sequencing is Tailored to the Unique Needs of the ZU2 and ZU3 </a:t>
            </a:r>
            <a:r>
              <a:rPr lang="en-US" b="1" dirty="0" err="1"/>
              <a:t>MPSoCs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174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019" y="1281862"/>
            <a:ext cx="3911318" cy="49859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MxL7704-X : Xilinx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err="1"/>
              <a:t>Zynq</a:t>
            </a:r>
            <a:r>
              <a:rPr lang="en-US" baseline="30000" dirty="0"/>
              <a:t> ®</a:t>
            </a:r>
            <a:r>
              <a:rPr lang="en-US" dirty="0"/>
              <a:t> </a:t>
            </a:r>
            <a:r>
              <a:rPr lang="en-US" dirty="0" err="1"/>
              <a:t>Ultrascale</a:t>
            </a:r>
            <a:r>
              <a:rPr lang="en-US" dirty="0"/>
              <a:t>+™ ZU2, ZU3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D208F2-705A-4F18-8B06-4B6580B89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Output Voltages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3.3V LDO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3.3V Analog and IO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1.8V IO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1.35V DDR3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0.85V Core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Sequencing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0.85V </a:t>
            </a:r>
            <a:r>
              <a:rPr lang="en-US" dirty="0">
                <a:sym typeface="Wingdings" panose="05000000000000000000" pitchFamily="2" charset="2"/>
              </a:rPr>
              <a:t> SEQ_EN  1.8V  3.3V+1.35V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PGOOD Assigned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PGOOD1 – unused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PGOOD2 – logical AND of all bucks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1.0MHz switching frequency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Chip Fault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ym typeface="Wingdings" panose="05000000000000000000" pitchFamily="2" charset="2"/>
              </a:rPr>
              <a:t>78ohm and soft off 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59758" y="3212926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3.3V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59758" y="3774826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1.8V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59758" y="3959958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1.35V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59758" y="4158938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0.85V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8430888" y="3212926"/>
            <a:ext cx="0" cy="13851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30888" y="3221740"/>
            <a:ext cx="172887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122934" y="3057978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SEQ_EN</a:t>
            </a: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E433AC24-0E31-48C6-92CA-6E2E1A76A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856" y="6586707"/>
            <a:ext cx="188477" cy="1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1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DD1E-B892-4872-A998-946008911E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AE164-2B79-4604-BB76-397955E57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64A-AF75-4A0B-87B5-2B8290A5963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82" y="83739"/>
            <a:ext cx="11400479" cy="1169402"/>
          </a:xfrm>
        </p:spPr>
        <p:txBody>
          <a:bodyPr>
            <a:normAutofit/>
          </a:bodyPr>
          <a:lstStyle/>
          <a:p>
            <a:r>
              <a:rPr lang="en-US" dirty="0"/>
              <a:t>Universal PMIC Selector Guide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06768"/>
              </p:ext>
            </p:extLst>
          </p:nvPr>
        </p:nvGraphicFramePr>
        <p:xfrm>
          <a:off x="304800" y="696188"/>
          <a:ext cx="11563344" cy="57808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2802882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921657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98853752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55185929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36879901"/>
                    </a:ext>
                  </a:extLst>
                </a:gridCol>
                <a:gridCol w="914394">
                  <a:extLst>
                    <a:ext uri="{9D8B030D-6E8A-4147-A177-3AD203B41FA5}">
                      <a16:colId xmlns:a16="http://schemas.microsoft.com/office/drawing/2014/main" val="4018918255"/>
                    </a:ext>
                  </a:extLst>
                </a:gridCol>
              </a:tblGrid>
              <a:tr h="272368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linkClick r:id="rId2" action="ppaction://hlinksldjump"/>
                        </a:rPr>
                        <a:t>MxL7704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XR77103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XRP7740</a:t>
                      </a:r>
                      <a:endParaRPr lang="en-US" sz="1100" b="1" kern="1200" dirty="0">
                        <a:solidFill>
                          <a:srgbClr val="2566A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/>
                        <a:t>XRP7713</a:t>
                      </a:r>
                      <a:endParaRPr lang="en-US" sz="1100" b="1" kern="1200" dirty="0">
                        <a:solidFill>
                          <a:srgbClr val="2566A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/>
                        <a:t>XRP7714</a:t>
                      </a:r>
                      <a:endParaRPr lang="en-US" sz="1100" b="1" kern="1200" dirty="0">
                        <a:solidFill>
                          <a:srgbClr val="2566A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XRP7724</a:t>
                      </a:r>
                      <a:endParaRPr lang="en-US" sz="1100" b="1" kern="1200" dirty="0">
                        <a:solidFill>
                          <a:srgbClr val="2566A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XRP7725</a:t>
                      </a:r>
                      <a:endParaRPr lang="en-US" sz="1100" b="1" kern="1200" dirty="0">
                        <a:solidFill>
                          <a:srgbClr val="2566A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XR77128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XR77129</a:t>
                      </a:r>
                      <a:endParaRPr lang="en-US" sz="1100" b="1" kern="1200" dirty="0">
                        <a:solidFill>
                          <a:srgbClr val="2566A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1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Channels</a:t>
                      </a:r>
                    </a:p>
                  </a:txBody>
                  <a:tcPr marR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3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1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Input Voltage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4.5-5.5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4.5-14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6.5V-20V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4.75V-25V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4.75V-25V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6V</a:t>
                      </a:r>
                      <a:r>
                        <a:rPr lang="en-US" sz="1000" baseline="0" dirty="0"/>
                        <a:t> – </a:t>
                      </a:r>
                      <a:r>
                        <a:rPr lang="en-US" sz="1000" dirty="0"/>
                        <a:t>40V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1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Output Voltage</a:t>
                      </a:r>
                    </a:p>
                  </a:txBody>
                  <a:tcPr marR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3.0; 1.3; 0.8; 0.6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0.8-6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0.9V-5.1V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0.6V-5.5V 2% -40</a:t>
                      </a:r>
                      <a:r>
                        <a:rPr lang="en-US" sz="1000" dirty="0">
                          <a:sym typeface="Symbol" panose="05050102010706020507" pitchFamily="18" charset="2"/>
                        </a:rPr>
                        <a:t>C</a:t>
                      </a:r>
                      <a:r>
                        <a:rPr lang="en-US" sz="1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dirty="0">
                          <a:sym typeface="Symbol" panose="05050102010706020507" pitchFamily="18" charset="2"/>
                        </a:rPr>
                        <a:t>125C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dirty="0"/>
                        <a:t>0.6V-5.5V* 1.25%   -40</a:t>
                      </a:r>
                      <a:r>
                        <a:rPr lang="en-US" sz="1000" dirty="0">
                          <a:sym typeface="Symbol" panose="05050102010706020507" pitchFamily="18" charset="2"/>
                        </a:rPr>
                        <a:t>C</a:t>
                      </a:r>
                      <a:r>
                        <a:rPr lang="en-US" sz="1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00" dirty="0">
                          <a:sym typeface="Symbol" panose="05050102010706020507" pitchFamily="18" charset="2"/>
                        </a:rPr>
                        <a:t>125C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1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Gate Drive </a:t>
                      </a:r>
                      <a:r>
                        <a:rPr lang="el-GR" sz="1000" b="1" dirty="0"/>
                        <a:t>Ω</a:t>
                      </a:r>
                      <a:endParaRPr lang="en-US" sz="1000" b="1" dirty="0"/>
                    </a:p>
                  </a:txBody>
                  <a:tcPr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1.5A; 1.5A; 2.5A; 4A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Integrated MOSFETS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3</a:t>
                      </a:r>
                      <a:r>
                        <a:rPr lang="el-GR" sz="1000" dirty="0"/>
                        <a:t>Ω</a:t>
                      </a:r>
                      <a:r>
                        <a:rPr lang="en-US" sz="1000" dirty="0"/>
                        <a:t>/1.8</a:t>
                      </a:r>
                      <a:r>
                        <a:rPr lang="el-GR" sz="1000" dirty="0"/>
                        <a:t>Ω</a:t>
                      </a:r>
                      <a:r>
                        <a:rPr lang="en-US" sz="1000" dirty="0"/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  <a:r>
                        <a:rPr lang="el-GR" sz="1000" dirty="0"/>
                        <a:t>Ω</a:t>
                      </a:r>
                      <a:r>
                        <a:rPr lang="en-US" sz="1000" dirty="0"/>
                        <a:t>/3</a:t>
                      </a:r>
                      <a:r>
                        <a:rPr lang="el-GR" sz="1000" dirty="0"/>
                        <a:t>Ω</a:t>
                      </a:r>
                      <a:r>
                        <a:rPr lang="en-US" sz="100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4</a:t>
                      </a:r>
                      <a:r>
                        <a:rPr lang="el-GR" sz="1000" dirty="0"/>
                        <a:t>Ω</a:t>
                      </a:r>
                      <a:r>
                        <a:rPr lang="en-US" sz="1000" dirty="0"/>
                        <a:t>/2</a:t>
                      </a:r>
                      <a:r>
                        <a:rPr lang="el-GR" sz="1000" dirty="0"/>
                        <a:t>Ω</a:t>
                      </a:r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11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Vo Resolution</a:t>
                      </a:r>
                    </a:p>
                  </a:txBody>
                  <a:tcPr marR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20mv; 20mV; 6.25mV; 6.25mV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50mV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50mV / 100mV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2.5mV/5mV/10mV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923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Frequency (MHz)</a:t>
                      </a: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to 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0.3 to 2.2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kern="1200"/>
                        <a:t>Up to 1.5</a:t>
                      </a:r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/>
                        <a:t>Up</a:t>
                      </a:r>
                      <a:r>
                        <a:rPr lang="en-US" sz="1000" kern="1200" baseline="0" dirty="0"/>
                        <a:t> to 1.2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963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Monitoring Res</a:t>
                      </a:r>
                    </a:p>
                  </a:txBody>
                  <a:tcPr marR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8bit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8bit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7bit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7bit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7bit</a:t>
                      </a:r>
                      <a:r>
                        <a:rPr lang="en-US" sz="1000" baseline="0" dirty="0"/>
                        <a:t>+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000" dirty="0"/>
                        <a:t>7bit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923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err="1"/>
                        <a:t>IQuiescent</a:t>
                      </a:r>
                      <a:endParaRPr lang="en-US" sz="1000" b="1" dirty="0"/>
                    </a:p>
                  </a:txBody>
                  <a:tcPr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1.5mA</a:t>
                      </a: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9mA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4mA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923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Controller/Regulator</a:t>
                      </a:r>
                    </a:p>
                  </a:txBody>
                  <a:tcPr marR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Regulator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Controller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29604"/>
                  </a:ext>
                </a:extLst>
              </a:tr>
              <a:tr h="592149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Control</a:t>
                      </a:r>
                      <a:r>
                        <a:rPr lang="en-US" sz="1000" b="1" baseline="0" dirty="0"/>
                        <a:t> Scheme</a:t>
                      </a:r>
                      <a:endParaRPr lang="en-US" sz="1000" b="1" dirty="0"/>
                    </a:p>
                  </a:txBody>
                  <a:tcPr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Mode PWM</a:t>
                      </a: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Analog</a:t>
                      </a:r>
                      <a:r>
                        <a:rPr lang="en-US" sz="1000" baseline="0" dirty="0"/>
                        <a:t> current mode</a:t>
                      </a:r>
                      <a:endParaRPr lang="en-US" sz="1000" dirty="0"/>
                    </a:p>
                  </a:txBody>
                  <a:tcPr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DPWM</a:t>
                      </a:r>
                    </a:p>
                    <a:p>
                      <a:pPr algn="ctr"/>
                      <a:r>
                        <a:rPr lang="en-US" sz="1000" dirty="0"/>
                        <a:t>(11bit fixed, 0.5T Conversion) </a:t>
                      </a:r>
                    </a:p>
                    <a:p>
                      <a:pPr algn="ctr"/>
                      <a:r>
                        <a:rPr lang="en-US" sz="1000" dirty="0"/>
                        <a:t>300kHz-1.5MHz</a:t>
                      </a:r>
                    </a:p>
                  </a:txBody>
                  <a:tcPr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T="0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DPFM/DPWM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(17bit, 607ps fixed, 200ns conversion)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106kHz-1.2MHz – 1x; 2x; 4x Selectable</a:t>
                      </a:r>
                    </a:p>
                  </a:txBody>
                  <a:tcPr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204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Phasing</a:t>
                      </a:r>
                    </a:p>
                  </a:txBody>
                  <a:tcPr marR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Selectable 0°/180°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Selectable 90°/120°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/>
                        <a:t>Fixed 90°</a:t>
                      </a:r>
                      <a:endParaRPr lang="en-US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Variable with 22.5</a:t>
                      </a:r>
                      <a:r>
                        <a:rPr lang="en-US" sz="1000" dirty="0">
                          <a:sym typeface="Symbol" panose="05050102010706020507" pitchFamily="18" charset="2"/>
                        </a:rPr>
                        <a:t> resolution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11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Comm.</a:t>
                      </a:r>
                    </a:p>
                  </a:txBody>
                  <a:tcPr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C</a:t>
                      </a: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C</a:t>
                      </a:r>
                      <a:r>
                        <a:rPr lang="en-US" sz="1000" baseline="0" dirty="0"/>
                        <a:t> with PEC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/>
                        <a:t>SMBus</a:t>
                      </a:r>
                      <a:r>
                        <a:rPr lang="en-US" sz="1000" dirty="0"/>
                        <a:t>/I</a:t>
                      </a:r>
                      <a:r>
                        <a:rPr lang="en-US" sz="1000" baseline="30000" dirty="0"/>
                        <a:t>2</a:t>
                      </a:r>
                      <a:r>
                        <a:rPr lang="en-US" sz="1000" dirty="0"/>
                        <a:t>C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11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GPIOs</a:t>
                      </a:r>
                    </a:p>
                  </a:txBody>
                  <a:tcPr marR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PGOOD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4+2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2+3 PSIO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2+3 PSIO w/</a:t>
                      </a:r>
                      <a:r>
                        <a:rPr lang="en-US" sz="1000" dirty="0" err="1"/>
                        <a:t>add’l</a:t>
                      </a:r>
                      <a:r>
                        <a:rPr lang="en-US" sz="1000" baseline="0" dirty="0"/>
                        <a:t> options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LDOs</a:t>
                      </a:r>
                    </a:p>
                  </a:txBody>
                  <a:tcPr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100mA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N/A</a:t>
                      </a: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Single 3.3V or 5V – 110mA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Dual 3.3V</a:t>
                      </a:r>
                      <a:r>
                        <a:rPr lang="en-US" sz="1000" baseline="0" dirty="0"/>
                        <a:t> &amp; </a:t>
                      </a:r>
                      <a:r>
                        <a:rPr lang="en-US" sz="1000" dirty="0"/>
                        <a:t>5V</a:t>
                      </a:r>
                      <a:r>
                        <a:rPr lang="en-US" sz="1000" baseline="0" dirty="0"/>
                        <a:t> / 110mA</a:t>
                      </a:r>
                      <a:endParaRPr lang="en-US" sz="10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11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Memory Type</a:t>
                      </a:r>
                    </a:p>
                  </a:txBody>
                  <a:tcPr marR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Factory Only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Flash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OTP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Flash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11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Light Load</a:t>
                      </a:r>
                    </a:p>
                  </a:txBody>
                  <a:tcPr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ym typeface="Wingdings"/>
                        </a:rPr>
                        <a:t></a:t>
                      </a:r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ym typeface="Wingdings"/>
                        </a:rPr>
                        <a:t></a:t>
                      </a:r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sym typeface="Wingdings"/>
                        </a:rPr>
                        <a:t></a:t>
                      </a:r>
                      <a:endParaRPr lang="en-US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ym typeface="Wingdings"/>
                        </a:rPr>
                        <a:t></a:t>
                      </a:r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Package</a:t>
                      </a:r>
                    </a:p>
                  </a:txBody>
                  <a:tcPr marR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5x5 QFN32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4x4 TQFN32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6x6 TQFN40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5x5 TQFN32</a:t>
                      </a:r>
                      <a:endParaRPr lang="en-US" sz="900" dirty="0"/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6x6 TQFN40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7x7 TQFN44 pin compatible family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7457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Other</a:t>
                      </a:r>
                    </a:p>
                  </a:txBody>
                  <a:tcPr marR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configurable PGOOD outputs;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LDO &amp; 2-Input 8-bit ADC, Temp Monitoring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MxL7704-A (Sequencing I/O first core last), MxL7704-X (Sequencing for Xilinx®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Zynq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®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Ultrascale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+™ ZU2 and ZU3)</a:t>
                      </a:r>
                    </a:p>
                  </a:txBody>
                  <a:tcPr marL="4572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Lower Cost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High</a:t>
                      </a:r>
                      <a:r>
                        <a:rPr lang="en-US" sz="900" baseline="0" dirty="0"/>
                        <a:t> Current</a:t>
                      </a:r>
                      <a:endParaRPr lang="en-US" sz="9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Best Value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Intel Node Manager Compatible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/>
                        <a:t>DrMOS</a:t>
                      </a:r>
                      <a:r>
                        <a:rPr lang="en-US" sz="900" baseline="0" dirty="0"/>
                        <a:t> Output</a:t>
                      </a:r>
                      <a:endParaRPr lang="en-US" sz="9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Higher outputs w/ ext.</a:t>
                      </a:r>
                      <a:r>
                        <a:rPr lang="en-US" sz="900" baseline="0" dirty="0"/>
                        <a:t> resistors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77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44" y="1647785"/>
            <a:ext cx="7725757" cy="45669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64A-AF75-4A0B-87B5-2B8290A5963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XRP7724 Functional Block Diagram</a:t>
            </a:r>
          </a:p>
        </p:txBody>
      </p:sp>
    </p:spTree>
    <p:extLst>
      <p:ext uri="{BB962C8B-B14F-4D97-AF65-F5344CB8AC3E}">
        <p14:creationId xmlns:p14="http://schemas.microsoft.com/office/powerpoint/2010/main" val="192735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MxL7704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000" dirty="0"/>
              <a:t>Universal PMIC with 4 Buck Regulators, one LDO, and 2 input 8bit ADC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45821"/>
              </p:ext>
            </p:extLst>
          </p:nvPr>
        </p:nvGraphicFramePr>
        <p:xfrm>
          <a:off x="9184714" y="1393821"/>
          <a:ext cx="2698254" cy="156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7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Benefits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662"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Programmable Power Technology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Capable of supporting a wide range of processors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 TTM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Dynamic control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Easy system integration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level integration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58211"/>
              </p:ext>
            </p:extLst>
          </p:nvPr>
        </p:nvGraphicFramePr>
        <p:xfrm>
          <a:off x="201830" y="1393820"/>
          <a:ext cx="3712554" cy="327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04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Features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093"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4.0V to 5.5V input supply voltage range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Monolithic synchronous MOSFETs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Current-mode control internally compensated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4A/2.5A/1.5A/1.5A Buck Regulator Outputs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100mA LDO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 provides dynamic control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Dynamic voltage control on all outputs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Configurable Power Good Output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Conditional Power up and down sequencing with external input for chip to chip sequencing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Switching frequency (1MHz to 2.1MHz)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Supported by Excel configuration tool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Bit ADC read through I2C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external inputs with 2.55V range,10mV resolution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monitoring -40°C to 150°C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32-pin TQFN package, 5mm x 5mm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24617"/>
              </p:ext>
            </p:extLst>
          </p:nvPr>
        </p:nvGraphicFramePr>
        <p:xfrm>
          <a:off x="201826" y="4993801"/>
          <a:ext cx="3712558" cy="126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384">
                  <a:extLst>
                    <a:ext uri="{9D8B030D-6E8A-4147-A177-3AD203B41FA5}">
                      <a16:colId xmlns:a16="http://schemas.microsoft.com/office/drawing/2014/main" val="3796218275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Applications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power FPGAs such as Xilinx</a:t>
                      </a:r>
                      <a:r>
                        <a:rPr kumimoji="0" lang="en-US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Zynq</a:t>
                      </a:r>
                      <a:r>
                        <a:rPr kumimoji="0" lang="en-US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Ultrascale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+™ 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ARM based processors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Embedded low power processors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Industrial control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 terminals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93622"/>
              </p:ext>
            </p:extLst>
          </p:nvPr>
        </p:nvGraphicFramePr>
        <p:xfrm>
          <a:off x="9185633" y="3151873"/>
          <a:ext cx="2738747" cy="128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0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Competitive Advantages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457"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 interface tailor to processor requirements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Flexible Sequencing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ADC provides telemetry flexibility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042460"/>
              </p:ext>
            </p:extLst>
          </p:nvPr>
        </p:nvGraphicFramePr>
        <p:xfrm>
          <a:off x="9184714" y="4511448"/>
          <a:ext cx="2739752" cy="168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9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Availability &amp; Tools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33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MxL7704-A 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ARM</a:t>
                      </a:r>
                      <a:r>
                        <a:rPr kumimoji="0" lang="en-US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Cortex</a:t>
                      </a:r>
                      <a:r>
                        <a:rPr kumimoji="0" lang="en-US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A53 and A7/9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MxL7704-X 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Xilinx</a:t>
                      </a:r>
                      <a:r>
                        <a:rPr kumimoji="0" lang="en-US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Zynq</a:t>
                      </a:r>
                      <a:r>
                        <a:rPr kumimoji="0" lang="en-US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Ultrascale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+™ ZU2/3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Excel configuration tool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 Boards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997632" y="1393820"/>
            <a:ext cx="0" cy="496853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058001" y="4367446"/>
            <a:ext cx="287819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058001" y="3105503"/>
            <a:ext cx="0" cy="344194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201829" y="4892108"/>
            <a:ext cx="379580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9058001" y="1393820"/>
            <a:ext cx="0" cy="171168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34611"/>
              </p:ext>
            </p:extLst>
          </p:nvPr>
        </p:nvGraphicFramePr>
        <p:xfrm>
          <a:off x="4132054" y="1393820"/>
          <a:ext cx="4735110" cy="246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4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Functional Block Diagram</a:t>
                      </a:r>
                    </a:p>
                  </a:txBody>
                  <a:tcPr marL="27432" marR="27432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1F8D9C-9C8A-47EB-864F-D733C9ED6111}"/>
              </a:ext>
            </a:extLst>
          </p:cNvPr>
          <p:cNvCxnSpPr>
            <a:cxnSpLocks/>
          </p:cNvCxnSpPr>
          <p:nvPr/>
        </p:nvCxnSpPr>
        <p:spPr>
          <a:xfrm>
            <a:off x="9058001" y="3022822"/>
            <a:ext cx="287819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AE474166-8F03-4925-B6C9-EAEDC8217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83" y="1784271"/>
            <a:ext cx="4487446" cy="46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Controllable Outputs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6583" y="1711104"/>
            <a:ext cx="7878158" cy="4345663"/>
          </a:xfrm>
        </p:spPr>
        <p:txBody>
          <a:bodyPr>
            <a:normAutofit/>
          </a:bodyPr>
          <a:lstStyle/>
          <a:p>
            <a:pPr>
              <a:tabLst>
                <a:tab pos="1423988" algn="l"/>
                <a:tab pos="2338388" algn="l"/>
                <a:tab pos="4402138" algn="l"/>
              </a:tabLst>
            </a:pPr>
            <a:r>
              <a:rPr lang="en-US" dirty="0"/>
              <a:t>Buck 1	1.5A	3.0V to 3.6V 	20mV resolution</a:t>
            </a:r>
          </a:p>
          <a:p>
            <a:pPr>
              <a:tabLst>
                <a:tab pos="1423988" algn="l"/>
                <a:tab pos="2338388" algn="l"/>
                <a:tab pos="4402138" algn="l"/>
              </a:tabLst>
            </a:pPr>
            <a:r>
              <a:rPr lang="en-US" dirty="0"/>
              <a:t>Buck 2	1.5A	1.3V to 1.92V	20mV resolution </a:t>
            </a:r>
          </a:p>
          <a:p>
            <a:pPr>
              <a:tabLst>
                <a:tab pos="1423988" algn="l"/>
                <a:tab pos="2338388" algn="l"/>
                <a:tab pos="4402138" algn="l"/>
              </a:tabLst>
            </a:pPr>
            <a:r>
              <a:rPr lang="en-US" dirty="0"/>
              <a:t>Buck 3	2.5A	0.8V to 1.6V	6.25mV resolution</a:t>
            </a:r>
          </a:p>
          <a:p>
            <a:pPr>
              <a:tabLst>
                <a:tab pos="1423988" algn="l"/>
                <a:tab pos="2338388" algn="l"/>
                <a:tab pos="4402138" algn="l"/>
              </a:tabLst>
            </a:pPr>
            <a:r>
              <a:rPr lang="en-US" dirty="0"/>
              <a:t>Buck 4	4.0A	0.6V to 1.4V	6.25mV resolution</a:t>
            </a:r>
          </a:p>
          <a:p>
            <a:pPr>
              <a:tabLst>
                <a:tab pos="1423988" algn="l"/>
                <a:tab pos="2338388" algn="l"/>
                <a:tab pos="4402138" algn="l"/>
              </a:tabLst>
            </a:pPr>
            <a:r>
              <a:rPr lang="en-US" dirty="0"/>
              <a:t>LDO	0.1A	1.5V to 3.6V	20mV resolution</a:t>
            </a:r>
          </a:p>
          <a:p>
            <a:pPr>
              <a:tabLst>
                <a:tab pos="1423988" algn="l"/>
                <a:tab pos="2338388" algn="l"/>
                <a:tab pos="4402138" algn="l"/>
              </a:tabLst>
            </a:pPr>
            <a:r>
              <a:rPr lang="en-US" dirty="0"/>
              <a:t>DVS (Dynamic Voltage Scaling) at 10V/</a:t>
            </a:r>
            <a:r>
              <a:rPr lang="en-US" dirty="0" err="1"/>
              <a:t>ms</a:t>
            </a:r>
            <a:r>
              <a:rPr lang="en-US" dirty="0"/>
              <a:t> slew rate meets the latency demands of most processors.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108" y="3712457"/>
            <a:ext cx="3072650" cy="2286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EDD2D4-797B-43FF-B4A6-536F97A3E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108" y="1316748"/>
            <a:ext cx="3070412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53314" y="197387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10V/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86383" y="448622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10V/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4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Management &amp; Analog Solutions for Xilinx Zynq</a:t>
            </a:r>
            <a:r>
              <a:rPr lang="en-US" baseline="30000" dirty="0"/>
              <a:t>®</a:t>
            </a:r>
            <a:r>
              <a:rPr lang="en-US" dirty="0"/>
              <a:t> and Zynq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err="1"/>
              <a:t>UltraScale</a:t>
            </a:r>
            <a:r>
              <a:rPr lang="en-US" dirty="0"/>
              <a:t>+</a:t>
            </a:r>
            <a:r>
              <a:rPr lang="en-US" baseline="30000" dirty="0"/>
              <a:t>™</a:t>
            </a:r>
            <a:r>
              <a:rPr lang="en-US" dirty="0"/>
              <a:t> FPGAs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9B1B63-5C4E-4440-BAFB-426DD52E8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6" y="1910266"/>
            <a:ext cx="4939682" cy="39566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64A-AF75-4A0B-87B5-2B8290A5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6C95C-3F59-47D1-A86F-2E23F85A98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9310" y="2173856"/>
            <a:ext cx="5362576" cy="3882911"/>
          </a:xfrm>
        </p:spPr>
        <p:txBody>
          <a:bodyPr/>
          <a:lstStyle/>
          <a:p>
            <a:r>
              <a:rPr lang="en-US" dirty="0"/>
              <a:t>Xilinx reference designs</a:t>
            </a:r>
          </a:p>
          <a:p>
            <a:pPr lvl="1"/>
            <a:r>
              <a:rPr lang="en-US" dirty="0">
                <a:hlinkClick r:id="rId4" action="ppaction://hlinksldjump"/>
              </a:rPr>
              <a:t>Zynq-7000</a:t>
            </a:r>
            <a:endParaRPr lang="en-US" dirty="0"/>
          </a:p>
          <a:p>
            <a:pPr lvl="1"/>
            <a:r>
              <a:rPr lang="en-US" dirty="0">
                <a:hlinkClick r:id="rId5" action="ppaction://hlinksldjump"/>
              </a:rPr>
              <a:t>Zynq-7020</a:t>
            </a:r>
            <a:endParaRPr lang="en-US" dirty="0"/>
          </a:p>
          <a:p>
            <a:pPr lvl="1"/>
            <a:r>
              <a:rPr lang="en-US" dirty="0">
                <a:hlinkClick r:id="rId6" action="ppaction://hlinksldjump"/>
              </a:rPr>
              <a:t>Zynq </a:t>
            </a:r>
            <a:r>
              <a:rPr lang="en-US" dirty="0" err="1">
                <a:hlinkClick r:id="rId6" action="ppaction://hlinksldjump"/>
              </a:rPr>
              <a:t>UltraScale</a:t>
            </a:r>
            <a:r>
              <a:rPr lang="en-US" dirty="0">
                <a:hlinkClick r:id="rId6" action="ppaction://hlinksldjump"/>
              </a:rPr>
              <a:t>+ </a:t>
            </a:r>
            <a:r>
              <a:rPr lang="en-US" dirty="0" err="1">
                <a:hlinkClick r:id="rId6" action="ppaction://hlinksldjump"/>
              </a:rPr>
              <a:t>MPSoCs</a:t>
            </a:r>
            <a:endParaRPr lang="en-US" dirty="0"/>
          </a:p>
          <a:p>
            <a:pPr lvl="2"/>
            <a:r>
              <a:rPr lang="en-US" dirty="0"/>
              <a:t>Zynq </a:t>
            </a:r>
            <a:r>
              <a:rPr lang="en-US" dirty="0" err="1"/>
              <a:t>UltraScale</a:t>
            </a:r>
            <a:r>
              <a:rPr lang="en-US" dirty="0"/>
              <a:t>+</a:t>
            </a:r>
            <a:endParaRPr lang="en-US" dirty="0">
              <a:hlinkClick r:id="rId7" action="ppaction://hlinksldjump"/>
            </a:endParaRPr>
          </a:p>
          <a:p>
            <a:pPr lvl="2"/>
            <a:r>
              <a:rPr lang="en-US" dirty="0"/>
              <a:t>Zynq </a:t>
            </a:r>
            <a:r>
              <a:rPr lang="en-US" dirty="0" err="1"/>
              <a:t>UltraScale</a:t>
            </a:r>
            <a:r>
              <a:rPr lang="en-US" dirty="0"/>
              <a:t>+ (No MGTs)</a:t>
            </a:r>
          </a:p>
          <a:p>
            <a:pPr lvl="1"/>
            <a:r>
              <a:rPr lang="en-US" dirty="0">
                <a:hlinkClick r:id="rId8" action="ppaction://hlinksldjump"/>
              </a:rPr>
              <a:t>Zynq </a:t>
            </a:r>
            <a:r>
              <a:rPr lang="en-US" dirty="0" err="1">
                <a:hlinkClick r:id="rId8" action="ppaction://hlinksldjump"/>
              </a:rPr>
              <a:t>UltraScale</a:t>
            </a:r>
            <a:r>
              <a:rPr lang="en-US" dirty="0">
                <a:hlinkClick r:id="rId8" action="ppaction://hlinksldjump"/>
              </a:rPr>
              <a:t>+ ZU2, ZU3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E50207-3A0A-4FE1-8E20-35C1AA5829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614" y="870422"/>
            <a:ext cx="420345" cy="4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76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Conditional Sequencing Engine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66835" y="1545579"/>
            <a:ext cx="4219275" cy="4345663"/>
          </a:xfrm>
        </p:spPr>
        <p:txBody>
          <a:bodyPr/>
          <a:lstStyle/>
          <a:p>
            <a:r>
              <a:rPr lang="en-US" sz="2000" dirty="0"/>
              <a:t>4 Sequencing Groups 0 </a:t>
            </a:r>
            <a:r>
              <a:rPr lang="en-US" sz="2000" dirty="0">
                <a:sym typeface="Wingdings" panose="05000000000000000000" pitchFamily="2" charset="2"/>
              </a:rPr>
              <a:t> 3</a:t>
            </a:r>
          </a:p>
          <a:p>
            <a:r>
              <a:rPr lang="en-US" sz="2000" dirty="0">
                <a:sym typeface="Wingdings" panose="05000000000000000000" pitchFamily="2" charset="2"/>
              </a:rPr>
              <a:t>All outputs may be assigned to any sequencing group</a:t>
            </a:r>
            <a:endParaRPr lang="en-US" sz="2000" dirty="0"/>
          </a:p>
          <a:p>
            <a:r>
              <a:rPr lang="en-US" sz="2000" dirty="0">
                <a:sym typeface="Wingdings" panose="05000000000000000000" pitchFamily="2" charset="2"/>
              </a:rPr>
              <a:t>Sequencing of the next group is conditional on PGOOD of the first with a 2ms delay</a:t>
            </a:r>
          </a:p>
          <a:p>
            <a:r>
              <a:rPr lang="en-US" sz="2000" dirty="0"/>
              <a:t>SEQ_EN input pin gates the sequencing at the group it is assigned.</a:t>
            </a:r>
          </a:p>
          <a:p>
            <a:r>
              <a:rPr lang="en-US" sz="2000" dirty="0"/>
              <a:t>Down sequencing is the reverse order of power up.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5718" y="1514682"/>
            <a:ext cx="3610638" cy="3322268"/>
            <a:chOff x="208036" y="2642433"/>
            <a:chExt cx="3984278" cy="357334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36" y="2642433"/>
              <a:ext cx="3803061" cy="357334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714551" y="4760406"/>
              <a:ext cx="0" cy="112354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11" idx="1"/>
            </p:cNvCxnSpPr>
            <p:nvPr/>
          </p:nvCxnSpPr>
          <p:spPr>
            <a:xfrm>
              <a:off x="1714551" y="4760406"/>
              <a:ext cx="171922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433773" y="4629601"/>
              <a:ext cx="7585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SEQ_EN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06356" y="1514682"/>
            <a:ext cx="3703050" cy="3370893"/>
            <a:chOff x="8065153" y="2645361"/>
            <a:chExt cx="3990297" cy="35689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5153" y="2645361"/>
              <a:ext cx="3806014" cy="3568940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9276097" y="4538082"/>
              <a:ext cx="0" cy="134547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276097" y="4538081"/>
              <a:ext cx="202124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296909" y="4407276"/>
              <a:ext cx="7585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SEQ_EN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1972849" y="3557753"/>
            <a:ext cx="0" cy="1384126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25249" y="3559529"/>
            <a:ext cx="0" cy="138235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15858" y="4836950"/>
            <a:ext cx="35699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25249" y="4836950"/>
            <a:ext cx="36534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15858" y="491999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2ms delay</a:t>
            </a:r>
          </a:p>
        </p:txBody>
      </p:sp>
    </p:spTree>
    <p:extLst>
      <p:ext uri="{BB962C8B-B14F-4D97-AF65-F5344CB8AC3E}">
        <p14:creationId xmlns:p14="http://schemas.microsoft.com/office/powerpoint/2010/main" val="307383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PGOOD Routing Flexibility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86435" y="1711104"/>
            <a:ext cx="4135451" cy="3861021"/>
          </a:xfrm>
        </p:spPr>
        <p:txBody>
          <a:bodyPr>
            <a:normAutofit/>
          </a:bodyPr>
          <a:lstStyle/>
          <a:p>
            <a:r>
              <a:rPr lang="en-US" sz="2000" dirty="0"/>
              <a:t>PGOOD Outputs are a logical AND of all the channels assigned to it</a:t>
            </a:r>
          </a:p>
          <a:p>
            <a:r>
              <a:rPr lang="en-US" sz="2000" dirty="0"/>
              <a:t>Any channel may be assigned to any PGOOD</a:t>
            </a:r>
          </a:p>
          <a:p>
            <a:r>
              <a:rPr lang="en-US" sz="2000" dirty="0"/>
              <a:t>PGOOD goes high when the output is &gt;90% of the final value and soft-start is complete with a 2ms delay</a:t>
            </a:r>
          </a:p>
          <a:p>
            <a:r>
              <a:rPr lang="en-US" sz="2000" dirty="0"/>
              <a:t>PGOOD de-asserts when &lt;85% of target or when channel is shut down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3" y="1520469"/>
            <a:ext cx="3231536" cy="4365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8356" y="1524000"/>
            <a:ext cx="3231535" cy="436855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780778" y="1778348"/>
            <a:ext cx="0" cy="2929848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36729" y="1778348"/>
            <a:ext cx="0" cy="1384126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79737" y="1961518"/>
            <a:ext cx="35699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76602" y="1961518"/>
            <a:ext cx="36534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87666" y="1830713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2ms delay</a:t>
            </a:r>
          </a:p>
        </p:txBody>
      </p:sp>
    </p:spTree>
    <p:extLst>
      <p:ext uri="{BB962C8B-B14F-4D97-AF65-F5344CB8AC3E}">
        <p14:creationId xmlns:p14="http://schemas.microsoft.com/office/powerpoint/2010/main" val="2602431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MxL7704 Evaluation Board </a:t>
            </a:r>
            <a:r>
              <a:rPr lang="en-US" altLang="zh-TW"/>
              <a:t>Block Diagram</a:t>
            </a:r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606583" y="5206813"/>
            <a:ext cx="11215304" cy="8499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Board layout maintains flexibility for the engineer to easily modify components to exercise MxL7704 capabilities 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60E8B2-AF4B-4DFF-A03D-E2D37DB0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28" y="-580349"/>
            <a:ext cx="89598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cap="all">
                <a:solidFill>
                  <a:srgbClr val="C00000"/>
                </a:solidFill>
                <a:latin typeface="Gill Sans M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Gill Sans MT" panose="020B0502020104020203" pitchFamily="34" charset="0"/>
                <a:cs typeface="Segoe UI" panose="020B05020402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Gill Sans MT" panose="020B0502020104020203" pitchFamily="34" charset="0"/>
                <a:cs typeface="Segoe UI" panose="020B05020402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Gill Sans MT" panose="020B0502020104020203" pitchFamily="34" charset="0"/>
                <a:cs typeface="Segoe UI" panose="020B05020402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Gill Sans MT" panose="020B0502020104020203" pitchFamily="34" charset="0"/>
                <a:cs typeface="Segoe UI" panose="020B0502040204020203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kern="0" dirty="0">
              <a:latin typeface="Calibri" panose="020F050202020403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15BB193-A830-4163-AE79-17715F2C9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90" y="1488816"/>
            <a:ext cx="2464703" cy="3105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45312-4EE4-4607-AB09-795993DC1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97" y="1305691"/>
            <a:ext cx="5098294" cy="3647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8CBFE-B286-41B8-803F-85B21CEB55CC}"/>
              </a:ext>
            </a:extLst>
          </p:cNvPr>
          <p:cNvSpPr txBox="1"/>
          <p:nvPr/>
        </p:nvSpPr>
        <p:spPr>
          <a:xfrm>
            <a:off x="8296190" y="4614446"/>
            <a:ext cx="254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Top View MxL7704 EVB</a:t>
            </a:r>
          </a:p>
        </p:txBody>
      </p:sp>
    </p:spTree>
    <p:extLst>
      <p:ext uri="{BB962C8B-B14F-4D97-AF65-F5344CB8AC3E}">
        <p14:creationId xmlns:p14="http://schemas.microsoft.com/office/powerpoint/2010/main" val="1790622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83" y="1711105"/>
            <a:ext cx="8156417" cy="133689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Simple tool providing the customer a fast and easy way to generate register bits to meet their system requirement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b="32556"/>
          <a:stretch/>
        </p:blipFill>
        <p:spPr>
          <a:xfrm>
            <a:off x="8763000" y="43763"/>
            <a:ext cx="3346450" cy="344011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90600" y="3048000"/>
          <a:ext cx="6832087" cy="3234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5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5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5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5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747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Address</a:t>
                      </a:r>
                      <a:endParaRPr lang="en-US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Register</a:t>
                      </a:r>
                      <a:endParaRPr lang="en-US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R/W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 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461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 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61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 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 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 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 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 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Bit 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82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0x10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Vout</a:t>
                      </a:r>
                      <a:r>
                        <a:rPr lang="en-US" sz="900" dirty="0">
                          <a:effectLst/>
                        </a:rPr>
                        <a:t> LDO1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VLDO1[7:0]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82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0x11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Vout</a:t>
                      </a:r>
                      <a:r>
                        <a:rPr lang="en-US" sz="900" dirty="0">
                          <a:effectLst/>
                        </a:rPr>
                        <a:t> Buck1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VBuck1[7:0]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82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0x12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Vout</a:t>
                      </a:r>
                      <a:r>
                        <a:rPr lang="en-US" sz="900" dirty="0">
                          <a:effectLst/>
                        </a:rPr>
                        <a:t> Buck2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VBuck2[7:0]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382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0x13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Vout</a:t>
                      </a:r>
                      <a:r>
                        <a:rPr lang="en-US" sz="900" dirty="0">
                          <a:effectLst/>
                        </a:rPr>
                        <a:t> Buck3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VBuck3[7:0]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82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0x14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Vout</a:t>
                      </a:r>
                      <a:r>
                        <a:rPr lang="en-US" sz="900" dirty="0">
                          <a:effectLst/>
                        </a:rPr>
                        <a:t> Buck4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VBuck4[7:0]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45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0x15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 Sequence Group Assignment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 4[1:0]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 3[1:0]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231F20"/>
                        </a:solidFill>
                        <a:effectLst/>
                        <a:latin typeface="Helvetica LT Std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 2[1:0]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 1[1:0]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867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0x16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LDO1 Sequence Group Assignment and Channel Enables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LDO1[1:0]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231F20"/>
                        </a:solidFill>
                        <a:effectLst/>
                        <a:latin typeface="Helvetica LT Std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EN4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EN3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EN2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EN1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ENL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245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0x17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SEQ_EN Assign and PG1 Routing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EN Assign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231F20"/>
                        </a:solidFill>
                        <a:effectLst/>
                        <a:latin typeface="Helvetica LT Std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Buck4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Buck3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Buck2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Buck1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LDO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382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0x18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PG2 Routing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rgbClr val="231F20"/>
                        </a:solidFill>
                        <a:effectLst/>
                        <a:latin typeface="Helvetica LT Std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Buck4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Buck3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Buck2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Buck1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LDO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245"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0x19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Fault Actions, Down Sequencing, Frequency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R/W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Chip/ Channel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Soft Off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78ohm discharge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231F20"/>
                        </a:solidFill>
                        <a:effectLst/>
                        <a:latin typeface="Helvetica LT Std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546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FREQ[3:0]*</a:t>
                      </a:r>
                      <a:endParaRPr lang="en-US" sz="900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9502" marR="99502" marT="49751" marB="497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4427368"/>
            <a:ext cx="3346450" cy="2430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3483876"/>
            <a:ext cx="3346450" cy="9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56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XR77129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C0668-81CA-45D2-8F6B-F6E397A6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64A-AF75-4A0B-87B5-2B8290A5963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40V Quad Output Digital PWM/PFM Universal PMIC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56201"/>
              </p:ext>
            </p:extLst>
          </p:nvPr>
        </p:nvGraphicFramePr>
        <p:xfrm>
          <a:off x="6705600" y="1371600"/>
          <a:ext cx="5318014" cy="243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007">
                  <a:extLst>
                    <a:ext uri="{9D8B030D-6E8A-4147-A177-3AD203B41FA5}">
                      <a16:colId xmlns:a16="http://schemas.microsoft.com/office/drawing/2014/main" val="2984718360"/>
                    </a:ext>
                  </a:extLst>
                </a:gridCol>
              </a:tblGrid>
              <a:tr h="173257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Benefits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018"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Only 40V digital controller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Flexible, adaptive &amp; economical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Quickly adaptable design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Reduced time to market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Integrates several functions/ICs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Reliable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Eliminates passive components temperature drifts and aging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Remote monitoring/configuration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High Performance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Optimized power conversion / output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74834"/>
              </p:ext>
            </p:extLst>
          </p:nvPr>
        </p:nvGraphicFramePr>
        <p:xfrm>
          <a:off x="201832" y="1371600"/>
          <a:ext cx="3334546" cy="321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04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Features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093"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Quad Channel Step-down Controller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Digital PWM 105kHz-1.23MHz operation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Individual channel frequency selection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Patented digital PFM with ultrasonic mode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 MOSFET drivers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6V to 40V Input Voltage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0.6V to 5.5V output voltage (higher w/external resistors)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SMBus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Compliant I2C Interface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 Power Monitoring and Reporting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x 15V Capable PSIO + 2 x GPIOs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 Start/Stop Sequencing Support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Built-in thermal, over-current, UVLO &amp; output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Over-voltage protection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On-board 5V and LDOOUT Standby LDOs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On-board non-volatile memory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29263"/>
              </p:ext>
            </p:extLst>
          </p:nvPr>
        </p:nvGraphicFramePr>
        <p:xfrm>
          <a:off x="201828" y="4842862"/>
          <a:ext cx="3334550" cy="117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523">
                  <a:extLst>
                    <a:ext uri="{9D8B030D-6E8A-4147-A177-3AD203B41FA5}">
                      <a16:colId xmlns:a16="http://schemas.microsoft.com/office/drawing/2014/main" val="116116325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Applications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Industrial Equipment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Test Equipment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Automotive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Base Stations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95964"/>
              </p:ext>
            </p:extLst>
          </p:nvPr>
        </p:nvGraphicFramePr>
        <p:xfrm>
          <a:off x="3743567" y="1371600"/>
          <a:ext cx="2705415" cy="183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2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Competitive Advantages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74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 power/channel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&lt;1.5mA vs industry at 30mA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State machine based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 cost and component count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Saves as many as 50 components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Easy to use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Easy to use tools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Intuitive register map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88235"/>
              </p:ext>
            </p:extLst>
          </p:nvPr>
        </p:nvGraphicFramePr>
        <p:xfrm>
          <a:off x="8955625" y="3910995"/>
          <a:ext cx="3067989" cy="210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Availability &amp; Tools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14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3B6F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Production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XR77129</a:t>
                      </a:r>
                    </a:p>
                    <a:p>
                      <a:pPr marL="344488" marR="0" lvl="2" indent="-117475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144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›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TQFN44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Supported by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PowerArchitect</a:t>
                      </a:r>
                      <a:r>
                        <a:rPr kumimoji="0" lang="en-US" sz="11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™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5.2 or later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 Board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Demo Kit with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PowerArchitect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 line of Universal PMICS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XRP7704-40, XRP7713-14, XRP7724, XRP7725 &amp; XR77129, XR77103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>
            <a:cxnSpLocks/>
          </p:cNvCxnSpPr>
          <p:nvPr/>
        </p:nvCxnSpPr>
        <p:spPr>
          <a:xfrm>
            <a:off x="3629025" y="1371600"/>
            <a:ext cx="0" cy="470729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3629025" y="3793287"/>
            <a:ext cx="8263352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839200" y="3803396"/>
            <a:ext cx="0" cy="250887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201830" y="4743818"/>
            <a:ext cx="342030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6553200" y="1387086"/>
            <a:ext cx="0" cy="240620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43077"/>
              </p:ext>
            </p:extLst>
          </p:nvPr>
        </p:nvGraphicFramePr>
        <p:xfrm>
          <a:off x="3747799" y="3879967"/>
          <a:ext cx="4933506" cy="246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4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Functional Block Diagram</a:t>
                      </a:r>
                    </a:p>
                  </a:txBody>
                  <a:tcPr marL="27432" marR="27432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A0050A28-ACA8-434B-B0A0-190207BF3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32" y="1676400"/>
            <a:ext cx="2816582" cy="19286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5C5C0C-4459-4337-BD81-AA56552CC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"/>
          <a:stretch/>
        </p:blipFill>
        <p:spPr>
          <a:xfrm>
            <a:off x="4236576" y="4126416"/>
            <a:ext cx="3696392" cy="2557533"/>
          </a:xfrm>
          <a:prstGeom prst="rect">
            <a:avLst/>
          </a:prstGeom>
        </p:spPr>
      </p:pic>
      <p:sp>
        <p:nvSpPr>
          <p:cNvPr id="24" name="Flowchart: Process 23">
            <a:hlinkClick r:id="" action="ppaction://noaction"/>
            <a:extLst>
              <a:ext uri="{FF2B5EF4-FFF2-40B4-BE49-F238E27FC236}">
                <a16:creationId xmlns:a16="http://schemas.microsoft.com/office/drawing/2014/main" id="{89580944-18BE-43BA-99D4-1836F372F725}"/>
              </a:ext>
            </a:extLst>
          </p:cNvPr>
          <p:cNvSpPr/>
          <p:nvPr/>
        </p:nvSpPr>
        <p:spPr bwMode="auto">
          <a:xfrm>
            <a:off x="5405591" y="3261522"/>
            <a:ext cx="1029839" cy="403286"/>
          </a:xfrm>
          <a:prstGeom prst="flowChartProcess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050" kern="0" dirty="0" err="1">
                <a:solidFill>
                  <a:prstClr val="white"/>
                </a:solidFill>
                <a:latin typeface="Calibri"/>
              </a:rPr>
              <a:t>MaxLinear</a:t>
            </a:r>
            <a:r>
              <a:rPr lang="en-US" sz="1050" kern="0" dirty="0">
                <a:solidFill>
                  <a:prstClr val="white"/>
                </a:solidFill>
                <a:latin typeface="Calibri"/>
              </a:rPr>
              <a:t> PMIC Advantages</a:t>
            </a:r>
          </a:p>
        </p:txBody>
      </p:sp>
    </p:spTree>
    <p:extLst>
      <p:ext uri="{BB962C8B-B14F-4D97-AF65-F5344CB8AC3E}">
        <p14:creationId xmlns:p14="http://schemas.microsoft.com/office/powerpoint/2010/main" val="21287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7B13F8-F773-4440-82A5-D11438B23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2F6B68B-E31E-42C6-86DA-05CFEEBCC2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0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0CD8-9E60-46DD-962F-24C755FB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Xilinx Zynq-7000 All Programmable SoC Power System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66537-2F36-4E1B-8D95-ED9473A0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DBDE7476-FB93-42D2-99C7-77B6D4EE1C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9310" y="1619152"/>
            <a:ext cx="5362576" cy="16604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Powers Zynq 7000 in 1.875 in</a:t>
            </a:r>
            <a:r>
              <a:rPr lang="en-US" baseline="30000" dirty="0"/>
              <a:t>2</a:t>
            </a:r>
          </a:p>
          <a:p>
            <a:r>
              <a:rPr lang="en-US" dirty="0"/>
              <a:t>I2C programmable output voltage, Switching Frequency, Sequencing, and Fault Management</a:t>
            </a:r>
          </a:p>
          <a:p>
            <a:r>
              <a:rPr lang="en-US" dirty="0"/>
              <a:t>Dynamic Voltage Scaling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DEE807-9252-402A-82B0-02E543B5EB76}"/>
              </a:ext>
            </a:extLst>
          </p:cNvPr>
          <p:cNvGrpSpPr/>
          <p:nvPr/>
        </p:nvGrpSpPr>
        <p:grpSpPr>
          <a:xfrm>
            <a:off x="787602" y="2126235"/>
            <a:ext cx="5048013" cy="2852767"/>
            <a:chOff x="6664171" y="1631945"/>
            <a:chExt cx="3810887" cy="215363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D188D6-8781-45DC-A772-19BDF6C4962C}"/>
                </a:ext>
              </a:extLst>
            </p:cNvPr>
            <p:cNvSpPr/>
            <p:nvPr/>
          </p:nvSpPr>
          <p:spPr>
            <a:xfrm>
              <a:off x="8326181" y="1731501"/>
              <a:ext cx="2148877" cy="17686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Xilinx® </a:t>
              </a:r>
              <a:r>
                <a:rPr lang="en-US" sz="2000" b="1" dirty="0" err="1">
                  <a:solidFill>
                    <a:schemeClr val="bg1"/>
                  </a:solidFill>
                </a:rPr>
                <a:t>Zynq</a:t>
              </a:r>
              <a:r>
                <a:rPr lang="en-US" sz="2000" b="1" dirty="0">
                  <a:solidFill>
                    <a:schemeClr val="bg1"/>
                  </a:solidFill>
                </a:rPr>
                <a:t>®-7000 SoC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DB60C8-152E-4B57-BCF0-ECA6DE912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92224" y="2157350"/>
              <a:ext cx="1771524" cy="1427629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A5A319-CBF7-42E0-9FDB-51FB83E4F7A9}"/>
                </a:ext>
              </a:extLst>
            </p:cNvPr>
            <p:cNvCxnSpPr>
              <a:cxnSpLocks/>
            </p:cNvCxnSpPr>
            <p:nvPr/>
          </p:nvCxnSpPr>
          <p:spPr>
            <a:xfrm>
              <a:off x="8013330" y="2976251"/>
              <a:ext cx="54864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F5D4F9E2-5D4D-4D49-9E50-D1DF171E9F59}"/>
                </a:ext>
              </a:extLst>
            </p:cNvPr>
            <p:cNvCxnSpPr>
              <a:cxnSpLocks/>
            </p:cNvCxnSpPr>
            <p:nvPr/>
          </p:nvCxnSpPr>
          <p:spPr>
            <a:xfrm>
              <a:off x="6770681" y="2540282"/>
              <a:ext cx="1784851" cy="1198923"/>
            </a:xfrm>
            <a:prstGeom prst="bentConnector3">
              <a:avLst>
                <a:gd name="adj1" fmla="val -11286"/>
              </a:avLst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904D284-8E27-4358-83E0-7E10C8708400}"/>
                </a:ext>
              </a:extLst>
            </p:cNvPr>
            <p:cNvCxnSpPr>
              <a:cxnSpLocks/>
            </p:cNvCxnSpPr>
            <p:nvPr/>
          </p:nvCxnSpPr>
          <p:spPr>
            <a:xfrm>
              <a:off x="8028570" y="3361061"/>
              <a:ext cx="54864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82C348-F77B-4D33-BA08-FA3A07EFA524}"/>
                </a:ext>
              </a:extLst>
            </p:cNvPr>
            <p:cNvCxnSpPr>
              <a:cxnSpLocks/>
            </p:cNvCxnSpPr>
            <p:nvPr/>
          </p:nvCxnSpPr>
          <p:spPr>
            <a:xfrm>
              <a:off x="8013330" y="2583821"/>
              <a:ext cx="54864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A7F080-9482-40D5-997B-2302126BC57C}"/>
                </a:ext>
              </a:extLst>
            </p:cNvPr>
            <p:cNvCxnSpPr>
              <a:cxnSpLocks/>
            </p:cNvCxnSpPr>
            <p:nvPr/>
          </p:nvCxnSpPr>
          <p:spPr>
            <a:xfrm>
              <a:off x="8013330" y="2240921"/>
              <a:ext cx="54864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1901A9-C290-40CF-A69C-BFEDF2736675}"/>
                </a:ext>
              </a:extLst>
            </p:cNvPr>
            <p:cNvSpPr txBox="1"/>
            <p:nvPr/>
          </p:nvSpPr>
          <p:spPr>
            <a:xfrm>
              <a:off x="8573576" y="3245645"/>
              <a:ext cx="1731970" cy="19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1.0V     VCCINT, VCCBRAM, VCCPINT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34C347-FF0F-42DA-9740-C7A0ECAD358F}"/>
                </a:ext>
              </a:extLst>
            </p:cNvPr>
            <p:cNvSpPr txBox="1"/>
            <p:nvPr/>
          </p:nvSpPr>
          <p:spPr>
            <a:xfrm>
              <a:off x="8573576" y="2860835"/>
              <a:ext cx="709392" cy="19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1.5V     DDR3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BD8B6C-0308-4BF0-9392-18272C94F1EE}"/>
                </a:ext>
              </a:extLst>
            </p:cNvPr>
            <p:cNvSpPr txBox="1"/>
            <p:nvPr/>
          </p:nvSpPr>
          <p:spPr>
            <a:xfrm>
              <a:off x="8573576" y="2468405"/>
              <a:ext cx="1204344" cy="19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1.8V     VCCAUX, VCCPLL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AA9B45-0400-4632-A73F-D50753CA43B6}"/>
                </a:ext>
              </a:extLst>
            </p:cNvPr>
            <p:cNvSpPr txBox="1"/>
            <p:nvPr/>
          </p:nvSpPr>
          <p:spPr>
            <a:xfrm>
              <a:off x="8573576" y="2125968"/>
              <a:ext cx="607739" cy="19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2.5V     I/O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8894DA-3871-4374-A9A7-12014915B094}"/>
                </a:ext>
              </a:extLst>
            </p:cNvPr>
            <p:cNvSpPr txBox="1"/>
            <p:nvPr/>
          </p:nvSpPr>
          <p:spPr>
            <a:xfrm>
              <a:off x="8573576" y="3588082"/>
              <a:ext cx="1499620" cy="197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0.75V   </a:t>
              </a:r>
              <a:r>
                <a:rPr lang="en-US" sz="1100" dirty="0" err="1"/>
                <a:t>Vterm</a:t>
              </a:r>
              <a:r>
                <a:rPr lang="en-US" sz="1100" dirty="0"/>
                <a:t> for DDR3 SDRAM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976DF2-0F50-447B-885B-C9BA6867C1CA}"/>
                </a:ext>
              </a:extLst>
            </p:cNvPr>
            <p:cNvSpPr txBox="1"/>
            <p:nvPr/>
          </p:nvSpPr>
          <p:spPr>
            <a:xfrm>
              <a:off x="6692194" y="1631945"/>
              <a:ext cx="1399607" cy="48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XRP7714 </a:t>
              </a:r>
              <a:br>
                <a:rPr lang="en-US" b="1" dirty="0"/>
              </a:br>
              <a:r>
                <a:rPr lang="en-US" b="1" dirty="0"/>
                <a:t>Reference Design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B3434A-EE43-4BDB-AF0E-48477B4E56BC}"/>
              </a:ext>
            </a:extLst>
          </p:cNvPr>
          <p:cNvGrpSpPr/>
          <p:nvPr/>
        </p:nvGrpSpPr>
        <p:grpSpPr>
          <a:xfrm>
            <a:off x="6518515" y="4108363"/>
            <a:ext cx="5097917" cy="1828958"/>
            <a:chOff x="6518515" y="4108363"/>
            <a:chExt cx="5097917" cy="1828958"/>
          </a:xfrm>
        </p:grpSpPr>
        <p:pic>
          <p:nvPicPr>
            <p:cNvPr id="32" name="Content Placeholder 8">
              <a:extLst>
                <a:ext uri="{FF2B5EF4-FFF2-40B4-BE49-F238E27FC236}">
                  <a16:creationId xmlns:a16="http://schemas.microsoft.com/office/drawing/2014/main" id="{E1E0A648-E0C8-40FB-B5CA-158703AFA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200" y="4108363"/>
              <a:ext cx="2446232" cy="182895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5F9B69C-D966-474D-95F9-DD80453CC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15" y="4108363"/>
              <a:ext cx="2446232" cy="1828958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CD3B54-9BA4-4ECC-9054-3E94E6BB2D35}"/>
              </a:ext>
            </a:extLst>
          </p:cNvPr>
          <p:cNvSpPr/>
          <p:nvPr/>
        </p:nvSpPr>
        <p:spPr>
          <a:xfrm>
            <a:off x="6906645" y="3477347"/>
            <a:ext cx="4257675" cy="553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Order and Ramp rates for each supply meet Zynq-7000 requirements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EA3507-12F7-4B26-96A5-60359D917A5D}"/>
              </a:ext>
            </a:extLst>
          </p:cNvPr>
          <p:cNvSpPr txBox="1"/>
          <p:nvPr/>
        </p:nvSpPr>
        <p:spPr>
          <a:xfrm>
            <a:off x="899539" y="5325135"/>
            <a:ext cx="4615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GPIO signals can be programmed to provide status of PGOOD signals, enables and faults or as I/O expansion</a:t>
            </a:r>
          </a:p>
        </p:txBody>
      </p:sp>
    </p:spTree>
    <p:extLst>
      <p:ext uri="{BB962C8B-B14F-4D97-AF65-F5344CB8AC3E}">
        <p14:creationId xmlns:p14="http://schemas.microsoft.com/office/powerpoint/2010/main" val="177877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AA05-FB47-41A3-8E95-CC4538D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Zynq 7000 Reference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C46A5-DEFD-4481-8089-B06D19B81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Note ANP-41</a:t>
            </a:r>
          </a:p>
          <a:p>
            <a:r>
              <a:rPr lang="en-US" dirty="0"/>
              <a:t>Zynq EVB Configuration File</a:t>
            </a:r>
          </a:p>
          <a:p>
            <a:r>
              <a:rPr lang="en-US" dirty="0"/>
              <a:t>OrCAD and PADS Design Files</a:t>
            </a:r>
          </a:p>
          <a:p>
            <a:r>
              <a:rPr lang="en-US" dirty="0"/>
              <a:t>and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59873-1C73-4AF2-8731-D3F24FE4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6513DE0-F84B-4B9E-9FC7-F6BEB323F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4816" y="475373"/>
            <a:ext cx="4442744" cy="5469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19B1B3-7339-4AFA-A465-E41310E76DA6}"/>
              </a:ext>
            </a:extLst>
          </p:cNvPr>
          <p:cNvSpPr txBox="1"/>
          <p:nvPr/>
        </p:nvSpPr>
        <p:spPr>
          <a:xfrm>
            <a:off x="1155940" y="3830128"/>
            <a:ext cx="4460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Visit: </a:t>
            </a:r>
            <a:r>
              <a:rPr lang="en-US" sz="2000" dirty="0">
                <a:hlinkClick r:id="rId3"/>
              </a:rPr>
              <a:t>www.exar.com/products/zyqn-evb</a:t>
            </a:r>
            <a:r>
              <a:rPr lang="en-US" sz="2000" dirty="0"/>
              <a:t>  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D19C3567-76B5-4CE6-A849-CD41005E5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856" y="6586707"/>
            <a:ext cx="188477" cy="1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5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66537-2F36-4E1B-8D95-ED9473A0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F812614F-C845-46EC-871F-44136B7963C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59310" y="1720158"/>
            <a:ext cx="5362576" cy="17088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Powers Zynq 7000 in 1.875 in</a:t>
            </a:r>
            <a:r>
              <a:rPr lang="en-US" baseline="30000" dirty="0"/>
              <a:t>2</a:t>
            </a:r>
          </a:p>
          <a:p>
            <a:r>
              <a:rPr lang="en-US" dirty="0"/>
              <a:t>I2C programmable output voltage, Switching Frequency, Sequencing, and Fault Management</a:t>
            </a:r>
          </a:p>
          <a:p>
            <a:r>
              <a:rPr lang="en-US" dirty="0"/>
              <a:t>Dynamic Voltage Scaling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00CD8-9E60-46DD-962F-24C755FB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Xilinx Zynq-7020 All Programmable SoC Power System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BB345-7C2D-4F72-9C40-E4F2A2723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Industrial Ethernet Power Solution using XRP7714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188D6-8781-45DC-A772-19BDF6C4962C}"/>
              </a:ext>
            </a:extLst>
          </p:cNvPr>
          <p:cNvSpPr/>
          <p:nvPr/>
        </p:nvSpPr>
        <p:spPr>
          <a:xfrm>
            <a:off x="2989149" y="2258110"/>
            <a:ext cx="2846466" cy="234281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Xilinx® Zynq®-7020 SoC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DB60C8-152E-4B57-BCF0-ECA6DE91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736" y="2678662"/>
            <a:ext cx="2086147" cy="189107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5A319-CBF7-42E0-9FDB-51FB83E4F7A9}"/>
              </a:ext>
            </a:extLst>
          </p:cNvPr>
          <p:cNvCxnSpPr>
            <a:cxnSpLocks/>
          </p:cNvCxnSpPr>
          <p:nvPr/>
        </p:nvCxnSpPr>
        <p:spPr>
          <a:xfrm>
            <a:off x="2574738" y="3628994"/>
            <a:ext cx="726745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5D4F9E2-5D4D-4D49-9E50-D1DF171E9F59}"/>
              </a:ext>
            </a:extLst>
          </p:cNvPr>
          <p:cNvCxnSpPr>
            <a:cxnSpLocks/>
          </p:cNvCxnSpPr>
          <p:nvPr/>
        </p:nvCxnSpPr>
        <p:spPr>
          <a:xfrm>
            <a:off x="824722" y="3429000"/>
            <a:ext cx="2431515" cy="1396524"/>
          </a:xfrm>
          <a:prstGeom prst="bentConnector3">
            <a:avLst>
              <a:gd name="adj1" fmla="val -14718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04D284-8E27-4358-83E0-7E10C8708400}"/>
              </a:ext>
            </a:extLst>
          </p:cNvPr>
          <p:cNvCxnSpPr>
            <a:cxnSpLocks/>
          </p:cNvCxnSpPr>
          <p:nvPr/>
        </p:nvCxnSpPr>
        <p:spPr>
          <a:xfrm>
            <a:off x="2594925" y="4023268"/>
            <a:ext cx="726745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82C348-F77B-4D33-BA08-FA3A07EFA524}"/>
              </a:ext>
            </a:extLst>
          </p:cNvPr>
          <p:cNvCxnSpPr>
            <a:cxnSpLocks/>
          </p:cNvCxnSpPr>
          <p:nvPr/>
        </p:nvCxnSpPr>
        <p:spPr>
          <a:xfrm>
            <a:off x="2574738" y="3429000"/>
            <a:ext cx="726745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A7F080-9482-40D5-997B-2302126BC57C}"/>
              </a:ext>
            </a:extLst>
          </p:cNvPr>
          <p:cNvCxnSpPr>
            <a:cxnSpLocks/>
          </p:cNvCxnSpPr>
          <p:nvPr/>
        </p:nvCxnSpPr>
        <p:spPr>
          <a:xfrm>
            <a:off x="2574738" y="2932903"/>
            <a:ext cx="726745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1901A9-C290-40CF-A69C-BFEDF2736675}"/>
              </a:ext>
            </a:extLst>
          </p:cNvPr>
          <p:cNvSpPr txBox="1"/>
          <p:nvPr/>
        </p:nvSpPr>
        <p:spPr>
          <a:xfrm>
            <a:off x="3316856" y="3898276"/>
            <a:ext cx="2198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1.0V  VCCINT, VCCBRAM, VCCPINT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34C347-FF0F-42DA-9740-C7A0ECAD358F}"/>
              </a:ext>
            </a:extLst>
          </p:cNvPr>
          <p:cNvSpPr txBox="1"/>
          <p:nvPr/>
        </p:nvSpPr>
        <p:spPr>
          <a:xfrm>
            <a:off x="3316856" y="3490267"/>
            <a:ext cx="1402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1.2/1.35/1.5V  DDR3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BD8B6C-0308-4BF0-9392-18272C94F1EE}"/>
              </a:ext>
            </a:extLst>
          </p:cNvPr>
          <p:cNvSpPr txBox="1"/>
          <p:nvPr/>
        </p:nvSpPr>
        <p:spPr>
          <a:xfrm>
            <a:off x="3316856" y="3298714"/>
            <a:ext cx="1553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1.8V  VCCAUX, VCCADC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AA9B45-0400-4632-A73F-D50753CA43B6}"/>
              </a:ext>
            </a:extLst>
          </p:cNvPr>
          <p:cNvSpPr txBox="1"/>
          <p:nvPr/>
        </p:nvSpPr>
        <p:spPr>
          <a:xfrm>
            <a:off x="3316856" y="2780632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1.8V to 3.3V  VCCO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8894DA-3871-4374-A9A7-12014915B094}"/>
              </a:ext>
            </a:extLst>
          </p:cNvPr>
          <p:cNvSpPr txBox="1"/>
          <p:nvPr/>
        </p:nvSpPr>
        <p:spPr>
          <a:xfrm>
            <a:off x="3316856" y="4717392"/>
            <a:ext cx="1515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0.60/0.675/0.75V   VTT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976DF2-0F50-447B-885B-C9BA6867C1CA}"/>
              </a:ext>
            </a:extLst>
          </p:cNvPr>
          <p:cNvSpPr txBox="1"/>
          <p:nvPr/>
        </p:nvSpPr>
        <p:spPr>
          <a:xfrm>
            <a:off x="824722" y="1977379"/>
            <a:ext cx="1853961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XRP7714 </a:t>
            </a:r>
            <a:br>
              <a:rPr lang="en-US" b="1" dirty="0"/>
            </a:br>
            <a:r>
              <a:rPr lang="en-US" b="1" dirty="0"/>
              <a:t>Reference Design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009209-4C54-497A-A40D-2CA630710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7941"/>
            <a:ext cx="2879504" cy="21751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227103-0153-4B54-8155-E4FF3A476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461" y="3751877"/>
            <a:ext cx="2874325" cy="2164807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CE4CF5-17AD-44F7-8B0F-2FA9FB803080}"/>
              </a:ext>
            </a:extLst>
          </p:cNvPr>
          <p:cNvSpPr/>
          <p:nvPr/>
        </p:nvSpPr>
        <p:spPr>
          <a:xfrm>
            <a:off x="6906645" y="3516816"/>
            <a:ext cx="4257675" cy="553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Order and Ramp rates for each supply meet Zynq-7020 requirements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C8EF8C-1A0C-4189-BE15-A9C446EE00A1}"/>
              </a:ext>
            </a:extLst>
          </p:cNvPr>
          <p:cNvSpPr txBox="1"/>
          <p:nvPr/>
        </p:nvSpPr>
        <p:spPr>
          <a:xfrm>
            <a:off x="899539" y="5325135"/>
            <a:ext cx="461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GPIO signals can be programmed to provide status of PGOOD signals, enables and faults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4E9ED4-C5D4-44CB-BAF9-8C9527876642}"/>
              </a:ext>
            </a:extLst>
          </p:cNvPr>
          <p:cNvSpPr txBox="1"/>
          <p:nvPr/>
        </p:nvSpPr>
        <p:spPr>
          <a:xfrm>
            <a:off x="4018330" y="6145616"/>
            <a:ext cx="5249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Visit: </a:t>
            </a:r>
            <a:r>
              <a:rPr lang="en-US" sz="2000" dirty="0">
                <a:hlinkClick r:id="rId5"/>
              </a:rPr>
              <a:t>www.maxlinear.com/products/zyqn-7020</a:t>
            </a:r>
            <a:r>
              <a:rPr lang="en-US" sz="2000" dirty="0"/>
              <a:t>   </a:t>
            </a:r>
          </a:p>
        </p:txBody>
      </p:sp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id="{7697B16C-0487-4122-BC17-52D275533B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856" y="6586707"/>
            <a:ext cx="188477" cy="1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9DB9-5B2B-4542-BFFC-C51B411D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Management Solutions for Xilinx </a:t>
            </a:r>
            <a:r>
              <a:rPr lang="en-US" dirty="0" err="1"/>
              <a:t>UltraScale</a:t>
            </a:r>
            <a:r>
              <a:rPr lang="en-US" dirty="0"/>
              <a:t>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181F1-FBE8-41E4-B653-7CEB45BD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667408-6606-421A-8FEE-1C1B634D4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Featuring the XRP7724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4586-C039-4614-B0F2-B85B213C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82" y="1720158"/>
            <a:ext cx="7312522" cy="4336610"/>
          </a:xfrm>
        </p:spPr>
        <p:txBody>
          <a:bodyPr/>
          <a:lstStyle/>
          <a:p>
            <a:r>
              <a:rPr lang="en-US" dirty="0"/>
              <a:t>Intelligent solution manages design challenges</a:t>
            </a:r>
          </a:p>
          <a:p>
            <a:r>
              <a:rPr lang="en-US" dirty="0"/>
              <a:t>Easy-to-use</a:t>
            </a:r>
          </a:p>
          <a:p>
            <a:r>
              <a:rPr lang="en-US" dirty="0"/>
              <a:t>Flexible solution works with whole    </a:t>
            </a:r>
            <a:r>
              <a:rPr lang="en-US" dirty="0" err="1"/>
              <a:t>UltraScale</a:t>
            </a:r>
            <a:r>
              <a:rPr lang="en-US" dirty="0"/>
              <a:t>+ family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82F527-ACAE-47AB-B61F-D50A4A8686E0}"/>
              </a:ext>
            </a:extLst>
          </p:cNvPr>
          <p:cNvGrpSpPr/>
          <p:nvPr/>
        </p:nvGrpSpPr>
        <p:grpSpPr>
          <a:xfrm>
            <a:off x="6571907" y="1247073"/>
            <a:ext cx="5620093" cy="4653357"/>
            <a:chOff x="3821502" y="2169544"/>
            <a:chExt cx="5155720" cy="42688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2D03D1-1BC9-47BA-8A1F-A50208030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343" y="2169544"/>
              <a:ext cx="3835879" cy="287690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B8E97D-B199-4723-B136-B6F611250096}"/>
                </a:ext>
              </a:extLst>
            </p:cNvPr>
            <p:cNvGrpSpPr/>
            <p:nvPr/>
          </p:nvGrpSpPr>
          <p:grpSpPr>
            <a:xfrm>
              <a:off x="3821502" y="3607998"/>
              <a:ext cx="3799677" cy="2830409"/>
              <a:chOff x="3891175" y="3689592"/>
              <a:chExt cx="3799677" cy="2830409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BC44868-C214-40AA-A4D6-C82C4D45C019}"/>
                  </a:ext>
                </a:extLst>
              </p:cNvPr>
              <p:cNvSpPr/>
              <p:nvPr/>
            </p:nvSpPr>
            <p:spPr>
              <a:xfrm rot="2149367">
                <a:off x="4310410" y="3689592"/>
                <a:ext cx="3380442" cy="2830409"/>
              </a:xfrm>
              <a:prstGeom prst="triangle">
                <a:avLst/>
              </a:prstGeom>
              <a:gradFill flip="none" rotWithShape="1">
                <a:gsLst>
                  <a:gs pos="0">
                    <a:srgbClr val="003865"/>
                  </a:gs>
                  <a:gs pos="77000">
                    <a:srgbClr val="2566AF">
                      <a:alpha val="40000"/>
                    </a:srgbClr>
                  </a:gs>
                </a:gsLst>
                <a:lin ang="16200000" scaled="0"/>
                <a:tileRect/>
              </a:gradFill>
              <a:scene3d>
                <a:camera prst="orthographicFront">
                  <a:rot lat="1800000" lon="19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615ABF-1604-4B7A-9068-6B2065DA6698}"/>
                  </a:ext>
                </a:extLst>
              </p:cNvPr>
              <p:cNvSpPr txBox="1"/>
              <p:nvPr/>
            </p:nvSpPr>
            <p:spPr>
              <a:xfrm rot="1878264">
                <a:off x="3891175" y="5815445"/>
                <a:ext cx="3133743" cy="369332"/>
              </a:xfrm>
              <a:prstGeom prst="rect">
                <a:avLst/>
              </a:prstGeom>
              <a:noFill/>
              <a:scene3d>
                <a:camera prst="orthographicFront">
                  <a:rot lat="1800000" lon="19799999" rev="21299999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Simple Programmable Solution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C86619-C7F8-40B9-8600-66813579B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5085">
              <a:off x="4821808" y="4589992"/>
              <a:ext cx="1815298" cy="11183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0FE3922-64A1-4165-AE38-970A688CD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05" y="4167381"/>
            <a:ext cx="2683531" cy="22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8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3C428-AF7C-443A-97B5-E68C9596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BC37D2-4D07-4188-9670-A547B463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Scalable Zynq US + Always on Solution (UC1)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31C88-EC22-4E27-8B35-8A0F075D5343}"/>
              </a:ext>
            </a:extLst>
          </p:cNvPr>
          <p:cNvSpPr txBox="1"/>
          <p:nvPr/>
        </p:nvSpPr>
        <p:spPr>
          <a:xfrm>
            <a:off x="7707458" y="4109349"/>
            <a:ext cx="334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Full Schematic and BOM available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147A8-8EAE-4C5A-8FCD-942BE82ECC69}"/>
              </a:ext>
            </a:extLst>
          </p:cNvPr>
          <p:cNvSpPr txBox="1"/>
          <p:nvPr/>
        </p:nvSpPr>
        <p:spPr>
          <a:xfrm>
            <a:off x="7345825" y="2383363"/>
            <a:ext cx="37359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3038" indent="-173038">
              <a:buAutoNum type="arabicParenR"/>
            </a:pPr>
            <a:r>
              <a:rPr lang="en-US" sz="1400" dirty="0"/>
              <a:t>XRP7724 manages sequence and dependency</a:t>
            </a:r>
          </a:p>
          <a:p>
            <a:pPr marL="173038" indent="-173038">
              <a:buAutoNum type="arabicParenR"/>
            </a:pPr>
            <a:r>
              <a:rPr lang="en-US" sz="1400" dirty="0"/>
              <a:t>XRP7724 provides correctly timed </a:t>
            </a:r>
            <a:r>
              <a:rPr lang="en-US" sz="1400" dirty="0" err="1"/>
              <a:t>Ps_Por_B</a:t>
            </a:r>
            <a:endParaRPr lang="en-US" sz="1400" dirty="0"/>
          </a:p>
          <a:p>
            <a:pPr marL="173038" indent="-173038">
              <a:buAutoNum type="arabicParenR"/>
            </a:pPr>
            <a:r>
              <a:rPr lang="en-US" sz="1400" dirty="0"/>
              <a:t>PSU Telemetry </a:t>
            </a:r>
          </a:p>
          <a:p>
            <a:pPr marL="173038" indent="-173038">
              <a:buAutoNum type="arabicParenR"/>
            </a:pPr>
            <a:r>
              <a:rPr lang="en-US" sz="1400" dirty="0"/>
              <a:t>Scalable to meet full </a:t>
            </a:r>
            <a:r>
              <a:rPr lang="en-US" sz="1400" dirty="0" err="1"/>
              <a:t>Zynq</a:t>
            </a:r>
            <a:r>
              <a:rPr lang="en-US" sz="1400" dirty="0"/>
              <a:t> US+ Family</a:t>
            </a:r>
          </a:p>
          <a:p>
            <a:pPr marL="173038" indent="-173038">
              <a:buAutoNum type="arabicParenR"/>
            </a:pPr>
            <a:r>
              <a:rPr lang="en-US" sz="1400" dirty="0"/>
              <a:t>Optimized for maximum concatenation of rails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EA6E8-0797-4085-848E-415A19D11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5" y="1133213"/>
            <a:ext cx="6731581" cy="4515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F04A3-134E-4184-A5FA-974E6F647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15" y="5507081"/>
            <a:ext cx="8090111" cy="982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8FF93F-DD6E-4C02-80B9-8219903A77F3}"/>
              </a:ext>
            </a:extLst>
          </p:cNvPr>
          <p:cNvSpPr txBox="1"/>
          <p:nvPr/>
        </p:nvSpPr>
        <p:spPr>
          <a:xfrm>
            <a:off x="6788137" y="4365870"/>
            <a:ext cx="518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Visit: </a:t>
            </a:r>
            <a:r>
              <a:rPr lang="en-US" dirty="0">
                <a:hlinkClick r:id="rId4"/>
              </a:rPr>
              <a:t>www.maxlinear.com/xilinx/zynq-ultrascale-plus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00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3C428-AF7C-443A-97B5-E68C9596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BC37D2-4D07-4188-9670-A547B463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82" y="368085"/>
            <a:ext cx="11775618" cy="1169402"/>
          </a:xfrm>
        </p:spPr>
        <p:txBody>
          <a:bodyPr/>
          <a:lstStyle/>
          <a:p>
            <a:r>
              <a:rPr lang="en-GB" dirty="0"/>
              <a:t>Scalable Zynq US + Always on Solution – No MGTs (UC1)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31C88-EC22-4E27-8B35-8A0F075D5343}"/>
              </a:ext>
            </a:extLst>
          </p:cNvPr>
          <p:cNvSpPr txBox="1"/>
          <p:nvPr/>
        </p:nvSpPr>
        <p:spPr>
          <a:xfrm>
            <a:off x="7593158" y="4886269"/>
            <a:ext cx="334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Full Schematic and BOM available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147A8-8EAE-4C5A-8FCD-942BE82ECC69}"/>
              </a:ext>
            </a:extLst>
          </p:cNvPr>
          <p:cNvSpPr txBox="1"/>
          <p:nvPr/>
        </p:nvSpPr>
        <p:spPr>
          <a:xfrm>
            <a:off x="8026023" y="3268700"/>
            <a:ext cx="37359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173038" indent="-173038">
              <a:buAutoNum type="arabicParenR"/>
            </a:pPr>
            <a:r>
              <a:rPr lang="en-US" sz="1400" dirty="0"/>
              <a:t>XRP7724 manages sequence and dependency</a:t>
            </a:r>
          </a:p>
          <a:p>
            <a:pPr marL="173038" indent="-173038">
              <a:buAutoNum type="arabicParenR"/>
            </a:pPr>
            <a:r>
              <a:rPr lang="en-US" sz="1400" dirty="0"/>
              <a:t>XRP7724 provides correctly timed </a:t>
            </a:r>
            <a:r>
              <a:rPr lang="en-US" sz="1400" dirty="0" err="1"/>
              <a:t>Ps_Por_B</a:t>
            </a:r>
            <a:endParaRPr lang="en-US" sz="1400" dirty="0"/>
          </a:p>
          <a:p>
            <a:pPr marL="173038" indent="-173038">
              <a:buAutoNum type="arabicParenR"/>
            </a:pPr>
            <a:r>
              <a:rPr lang="en-US" sz="1400" dirty="0"/>
              <a:t>PSU Telemetry </a:t>
            </a:r>
          </a:p>
          <a:p>
            <a:pPr marL="173038" indent="-173038">
              <a:buAutoNum type="arabicParenR"/>
            </a:pPr>
            <a:r>
              <a:rPr lang="en-US" sz="1400" dirty="0"/>
              <a:t>Scalable to meet full Zynq US+ Family</a:t>
            </a:r>
          </a:p>
          <a:p>
            <a:pPr marL="173038" indent="-173038">
              <a:buAutoNum type="arabicParenR"/>
            </a:pPr>
            <a:r>
              <a:rPr lang="en-US" sz="1400" dirty="0"/>
              <a:t>Optimized for maximum concatenation of rails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FF93F-DD6E-4C02-80B9-8219903A77F3}"/>
              </a:ext>
            </a:extLst>
          </p:cNvPr>
          <p:cNvSpPr txBox="1"/>
          <p:nvPr/>
        </p:nvSpPr>
        <p:spPr>
          <a:xfrm>
            <a:off x="6239552" y="5146137"/>
            <a:ext cx="605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Visit: </a:t>
            </a:r>
            <a:r>
              <a:rPr lang="en-US" dirty="0">
                <a:hlinkClick r:id="rId2"/>
              </a:rPr>
              <a:t>www.maxlinear.com/xilinx/zynq-ultrascale-plus_nomgts</a:t>
            </a:r>
            <a:r>
              <a:rPr lang="en-US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F7969-91EF-4395-828E-47EE5407A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8" y="1311753"/>
            <a:ext cx="7454526" cy="3999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666589-FD97-4954-A589-F3EF62F56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7" y="5443912"/>
            <a:ext cx="6178822" cy="10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7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7338-AC07-4EF3-B709-7BBD5BD9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&amp; Resolutions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D2B7-CAB4-4FE7-9774-20E7BFEB5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Rail Concatenation</a:t>
            </a:r>
          </a:p>
          <a:p>
            <a:pPr lvl="1"/>
            <a:r>
              <a:rPr lang="en-US" dirty="0"/>
              <a:t>Challenges</a:t>
            </a:r>
          </a:p>
          <a:p>
            <a:pPr lvl="2"/>
            <a:r>
              <a:rPr lang="en-US" dirty="0" err="1"/>
              <a:t>UltraScale</a:t>
            </a:r>
            <a:r>
              <a:rPr lang="en-US" dirty="0"/>
              <a:t>+ data sheet specifies &gt;30 power rails for a full system including multi-gigabit transceivers (MGTs)</a:t>
            </a:r>
          </a:p>
          <a:p>
            <a:pPr lvl="3"/>
            <a:r>
              <a:rPr lang="en-US" dirty="0"/>
              <a:t>For majority of applications this is not required</a:t>
            </a:r>
          </a:p>
          <a:p>
            <a:pPr lvl="2"/>
            <a:r>
              <a:rPr lang="en-US" dirty="0"/>
              <a:t>Group common rails to obtain a more manageable number and still be compliant with spec</a:t>
            </a:r>
          </a:p>
          <a:p>
            <a:pPr lvl="1"/>
            <a:r>
              <a:rPr lang="en-US" dirty="0"/>
              <a:t>Resolution</a:t>
            </a:r>
          </a:p>
          <a:p>
            <a:pPr lvl="2"/>
            <a:r>
              <a:rPr lang="en-US" dirty="0"/>
              <a:t>2 solutions (one with MGTs &amp; one without MGTs)</a:t>
            </a:r>
          </a:p>
          <a:p>
            <a:pPr lvl="2"/>
            <a:r>
              <a:rPr lang="en-US" dirty="0"/>
              <a:t>Both solutions reduce rails to as few as possible and still meet </a:t>
            </a:r>
            <a:r>
              <a:rPr lang="en-US" dirty="0" err="1"/>
              <a:t>UltraScale</a:t>
            </a:r>
            <a:r>
              <a:rPr lang="en-US" dirty="0"/>
              <a:t>+ spec (UG538)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8CEE7-689E-4F12-9863-7FB60B20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094F-9AA1-4DCE-ACF7-7045DF449F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2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xL New Colors">
      <a:dk1>
        <a:srgbClr val="000000"/>
      </a:dk1>
      <a:lt1>
        <a:sysClr val="window" lastClr="FFFFFF"/>
      </a:lt1>
      <a:dk2>
        <a:srgbClr val="164BB7"/>
      </a:dk2>
      <a:lt2>
        <a:srgbClr val="75111C"/>
      </a:lt2>
      <a:accent1>
        <a:srgbClr val="7DA7C9"/>
      </a:accent1>
      <a:accent2>
        <a:srgbClr val="ED1C24"/>
      </a:accent2>
      <a:accent3>
        <a:srgbClr val="BABABB"/>
      </a:accent3>
      <a:accent4>
        <a:srgbClr val="378E86"/>
      </a:accent4>
      <a:accent5>
        <a:srgbClr val="E5C469"/>
      </a:accent5>
      <a:accent6>
        <a:srgbClr val="58559B"/>
      </a:accent6>
      <a:hlink>
        <a:srgbClr val="B6202B"/>
      </a:hlink>
      <a:folHlink>
        <a:srgbClr val="7074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77539</TotalTime>
  <Words>1891</Words>
  <Application>Microsoft Office PowerPoint</Application>
  <PresentationFormat>Widescreen</PresentationFormat>
  <Paragraphs>472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Segoe UI Semilight</vt:lpstr>
      <vt:lpstr>PMingLiU</vt:lpstr>
      <vt:lpstr>Calibri</vt:lpstr>
      <vt:lpstr>Wingdings</vt:lpstr>
      <vt:lpstr>Arial</vt:lpstr>
      <vt:lpstr>Segoe UI</vt:lpstr>
      <vt:lpstr>Times New Roman</vt:lpstr>
      <vt:lpstr>MS Mincho</vt:lpstr>
      <vt:lpstr>Symbol</vt:lpstr>
      <vt:lpstr>Office Theme</vt:lpstr>
      <vt:lpstr>Power Management Solutions for Xilinx® FPGAs/SoCs</vt:lpstr>
      <vt:lpstr>Power Management &amp; Analog Solutions for Xilinx Zynq® and Zynq® UltraScale+™ FPGAs</vt:lpstr>
      <vt:lpstr>Xilinx Zynq-7000 All Programmable SoC Power System</vt:lpstr>
      <vt:lpstr>Zynq 7000 Reference Material</vt:lpstr>
      <vt:lpstr>Xilinx Zynq-7020 All Programmable SoC Power System</vt:lpstr>
      <vt:lpstr>Power Management Solutions for Xilinx UltraScale+</vt:lpstr>
      <vt:lpstr>Scalable Zynq US + Always on Solution (UC1)</vt:lpstr>
      <vt:lpstr>Scalable Zynq US + Always on Solution – No MGTs (UC1)</vt:lpstr>
      <vt:lpstr>Challenges &amp; Resolutions</vt:lpstr>
      <vt:lpstr>Challenges &amp; Resolutions continued</vt:lpstr>
      <vt:lpstr>Challenges &amp; Resolutions continued</vt:lpstr>
      <vt:lpstr>Performance</vt:lpstr>
      <vt:lpstr>Optimized Power Management IC Provides Highly Efficient Rails for Xilinx Zynq UltraScale+ ZU2 and ZU3 MPSoCs</vt:lpstr>
      <vt:lpstr>MxL7704-X : Xilinx® Zynq ® Ultrascale+™ ZU2, ZU3</vt:lpstr>
      <vt:lpstr>Appendix</vt:lpstr>
      <vt:lpstr>Universal PMIC Selector Guide</vt:lpstr>
      <vt:lpstr>XRP7724 Functional Block Diagram</vt:lpstr>
      <vt:lpstr>MxL7704</vt:lpstr>
      <vt:lpstr>Dynamically Controllable Outputs</vt:lpstr>
      <vt:lpstr>Flexible Conditional Sequencing Engine</vt:lpstr>
      <vt:lpstr>PGOOD Routing Flexibility</vt:lpstr>
      <vt:lpstr>MxL7704 Evaluation Board Block Diagram</vt:lpstr>
      <vt:lpstr>Software Support</vt:lpstr>
      <vt:lpstr>XR77129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Camozzi</dc:creator>
  <cp:lastModifiedBy>Deborah Brandenburg</cp:lastModifiedBy>
  <cp:revision>1138</cp:revision>
  <dcterms:created xsi:type="dcterms:W3CDTF">2017-04-17T22:52:34Z</dcterms:created>
  <dcterms:modified xsi:type="dcterms:W3CDTF">2019-04-08T18:47:06Z</dcterms:modified>
</cp:coreProperties>
</file>